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3" r:id="rId3"/>
    <p:sldId id="273" r:id="rId4"/>
    <p:sldId id="284" r:id="rId5"/>
    <p:sldId id="285" r:id="rId6"/>
    <p:sldId id="277" r:id="rId7"/>
    <p:sldId id="293" r:id="rId8"/>
    <p:sldId id="294" r:id="rId9"/>
    <p:sldId id="295" r:id="rId10"/>
    <p:sldId id="296" r:id="rId11"/>
    <p:sldId id="304" r:id="rId12"/>
    <p:sldId id="297" r:id="rId13"/>
    <p:sldId id="298" r:id="rId14"/>
    <p:sldId id="299" r:id="rId15"/>
    <p:sldId id="301" r:id="rId16"/>
    <p:sldId id="300" r:id="rId17"/>
    <p:sldId id="302" r:id="rId18"/>
    <p:sldId id="303" r:id="rId19"/>
    <p:sldId id="274" r:id="rId20"/>
    <p:sldId id="286" r:id="rId21"/>
    <p:sldId id="272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WflRgtdZbIAaZaookqZgg==" hashData="k+xsti7qgDhPPO+NW0Q/xAex9Utan1Y4Dom6V5EMYMFn++DaMYUiKHXtX9+HS+zp6lS8U8kBK8g7GbSInRBLrA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73E"/>
    <a:srgbClr val="1C6FA8"/>
    <a:srgbClr val="206FA5"/>
    <a:srgbClr val="1D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50CE3-6988-43A2-8386-4F5FFDD002B0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BD172-678B-498A-A89D-5B91E39E70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210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5D35-E537-4D5A-BFF6-EB52B2313CF1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52D6F-D00C-42EB-8020-37D66B0281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295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199D-6B5F-4104-B076-F6C81FE27BC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062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249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8687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4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82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794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82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63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990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04196"/>
            <a:ext cx="5181600" cy="5138272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404196"/>
            <a:ext cx="5181600" cy="51382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77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3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97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40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6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8814FA-FF2A-43C8-84E8-6D9AFDD662B3}" type="datetimeFigureOut">
              <a:rPr lang="pl-PL" smtClean="0"/>
              <a:t>2017-03-01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6468E-5143-4E30-870D-D076B1B5CC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77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alpha val="87000"/>
                <a:lumMod val="0"/>
                <a:lumOff val="100000"/>
              </a:schemeClr>
            </a:gs>
            <a:gs pos="100000">
              <a:srgbClr val="48773E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68116" y="226055"/>
            <a:ext cx="9055768" cy="919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12917" y="1403795"/>
            <a:ext cx="11402916" cy="525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533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UNICWarsaw" TargetMode="External"/><Relationship Id="rId2" Type="http://schemas.openxmlformats.org/officeDocument/2006/relationships/hyperlink" Target="http://www.facebook.com/UnicPolan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un.org.pl/" TargetMode="External"/><Relationship Id="rId4" Type="http://schemas.openxmlformats.org/officeDocument/2006/relationships/hyperlink" Target="http://www.unic.un.org.p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7403" y="3553094"/>
            <a:ext cx="11037195" cy="2387600"/>
          </a:xfrm>
        </p:spPr>
        <p:txBody>
          <a:bodyPr>
            <a:normAutofit/>
          </a:bodyPr>
          <a:lstStyle/>
          <a:p>
            <a:r>
              <a:rPr lang="pl-PL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 Zrównoważonego Rozwoju</a:t>
            </a:r>
            <a:br>
              <a:rPr lang="pl-PL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rzecz środowiska</a:t>
            </a:r>
            <a:endParaRPr lang="pl-PL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6351413"/>
            <a:ext cx="9144000" cy="457200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Ośrodek Informacji ONZ w Warszawie</a:t>
            </a:r>
            <a:endParaRPr lang="pl-PL" sz="2000" b="1" dirty="0"/>
          </a:p>
        </p:txBody>
      </p:sp>
      <p:grpSp>
        <p:nvGrpSpPr>
          <p:cNvPr id="5" name="Grupa 4"/>
          <p:cNvGrpSpPr>
            <a:grpSpLocks noChangeAspect="1"/>
          </p:cNvGrpSpPr>
          <p:nvPr/>
        </p:nvGrpSpPr>
        <p:grpSpPr>
          <a:xfrm>
            <a:off x="3420262" y="615520"/>
            <a:ext cx="5351476" cy="3600000"/>
            <a:chOff x="1524000" y="111175"/>
            <a:chExt cx="6355862" cy="4239659"/>
          </a:xfrm>
        </p:grpSpPr>
        <p:pic>
          <p:nvPicPr>
            <p:cNvPr id="7" name="Symbol zastępczy zawartości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11176"/>
              <a:ext cx="2118621" cy="2119829"/>
            </a:xfrm>
            <a:prstGeom prst="rect">
              <a:avLst/>
            </a:prstGeom>
            <a:ln w="19050">
              <a:solidFill>
                <a:srgbClr val="48773E"/>
              </a:solidFill>
            </a:ln>
          </p:spPr>
        </p:pic>
        <p:pic>
          <p:nvPicPr>
            <p:cNvPr id="8" name="Symbol zastępczy zawartości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620" y="111176"/>
              <a:ext cx="2118621" cy="2119829"/>
            </a:xfrm>
            <a:prstGeom prst="rect">
              <a:avLst/>
            </a:prstGeom>
            <a:ln w="19050">
              <a:solidFill>
                <a:srgbClr val="48773E"/>
              </a:solidFill>
            </a:ln>
          </p:spPr>
        </p:pic>
        <p:pic>
          <p:nvPicPr>
            <p:cNvPr id="9" name="Symbol zastępczy zawartości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240" y="111175"/>
              <a:ext cx="2118621" cy="2119830"/>
            </a:xfrm>
            <a:prstGeom prst="rect">
              <a:avLst/>
            </a:prstGeom>
            <a:ln w="19050">
              <a:solidFill>
                <a:srgbClr val="48773E"/>
              </a:solidFill>
            </a:ln>
          </p:spPr>
        </p:pic>
        <p:pic>
          <p:nvPicPr>
            <p:cNvPr id="10" name="Symbol zastępczy zawartości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231005"/>
              <a:ext cx="2118621" cy="2119829"/>
            </a:xfrm>
            <a:prstGeom prst="rect">
              <a:avLst/>
            </a:prstGeom>
            <a:ln w="19050">
              <a:solidFill>
                <a:srgbClr val="48773E"/>
              </a:solidFill>
            </a:ln>
          </p:spPr>
        </p:pic>
        <p:pic>
          <p:nvPicPr>
            <p:cNvPr id="11" name="Symbol zastępczy zawartości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620" y="2231005"/>
              <a:ext cx="2118621" cy="2119829"/>
            </a:xfrm>
            <a:prstGeom prst="rect">
              <a:avLst/>
            </a:prstGeom>
            <a:ln w="19050">
              <a:solidFill>
                <a:srgbClr val="48773E"/>
              </a:solidFill>
            </a:ln>
          </p:spPr>
        </p:pic>
        <p:pic>
          <p:nvPicPr>
            <p:cNvPr id="12" name="Symbol zastępczy zawartości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241" y="2231005"/>
              <a:ext cx="2118621" cy="2119829"/>
            </a:xfrm>
            <a:prstGeom prst="rect">
              <a:avLst/>
            </a:prstGeom>
            <a:ln w="19050">
              <a:solidFill>
                <a:srgbClr val="48773E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346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Działania w dziedzinie klimatu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838200" y="1901868"/>
            <a:ext cx="6477000" cy="4866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Obecne zmiany klimatyczne są </a:t>
            </a:r>
            <a:r>
              <a:rPr lang="pl-PL" sz="2200" dirty="0" smtClean="0"/>
              <a:t>odczuwane w </a:t>
            </a:r>
            <a:r>
              <a:rPr lang="pl-PL" sz="2200" dirty="0"/>
              <a:t>każdym </a:t>
            </a:r>
            <a:r>
              <a:rPr lang="pl-PL" sz="2200" dirty="0" smtClean="0"/>
              <a:t>kraju na </a:t>
            </a:r>
            <a:r>
              <a:rPr lang="pl-PL" sz="2200" dirty="0"/>
              <a:t>wszystkich kontynentach. Zagrażają one życiu ludzkiemu i całym społeczeństwom oraz hamują rozwój krajowych gospodarek. </a:t>
            </a:r>
          </a:p>
          <a:p>
            <a:pPr marL="0" indent="0" algn="just">
              <a:buNone/>
            </a:pPr>
            <a:r>
              <a:rPr lang="pl-PL" sz="2200" dirty="0"/>
              <a:t>Już teraz przeciwdziałanie zmianom klimatycznym jest </a:t>
            </a:r>
            <a:r>
              <a:rPr lang="pl-PL" sz="2200" dirty="0" smtClean="0"/>
              <a:t>kosztowne, a </a:t>
            </a:r>
            <a:r>
              <a:rPr lang="pl-PL" sz="2200" dirty="0"/>
              <a:t>w przyszłości będziemy wydawać na to jeszcze więcej.</a:t>
            </a:r>
          </a:p>
          <a:p>
            <a:pPr marL="0" indent="0" algn="just">
              <a:buNone/>
            </a:pPr>
            <a:r>
              <a:rPr lang="pl-PL" sz="2200" dirty="0"/>
              <a:t>Emisja gazów cieplarnianych, powstałych w wyniku </a:t>
            </a:r>
            <a:r>
              <a:rPr lang="pl-PL" sz="2200" spc="-10" dirty="0"/>
              <a:t>działań człowieka ciągle rośnie i napędza </a:t>
            </a:r>
            <a:r>
              <a:rPr lang="pl-PL" sz="2200" spc="-10" dirty="0" smtClean="0"/>
              <a:t>zmiany klimatu</a:t>
            </a:r>
            <a:r>
              <a:rPr lang="pl-PL" sz="2200" spc="-10" dirty="0"/>
              <a:t>. </a:t>
            </a:r>
          </a:p>
          <a:p>
            <a:pPr marL="0" indent="0" algn="just">
              <a:buNone/>
            </a:pPr>
            <a:r>
              <a:rPr lang="pl-PL" sz="2200" dirty="0"/>
              <a:t>Nigdy dotąd wskaźnik emisji gazów cieplarnianych nie był tak wysoki. Jeśli nie podejmiemy </a:t>
            </a:r>
            <a:r>
              <a:rPr lang="pl-PL" sz="2200" dirty="0" smtClean="0"/>
              <a:t>działań,</a:t>
            </a:r>
            <a:br>
              <a:rPr lang="pl-PL" sz="2200" dirty="0" smtClean="0"/>
            </a:br>
            <a:r>
              <a:rPr lang="pl-PL" sz="2200" dirty="0" smtClean="0"/>
              <a:t>to </a:t>
            </a:r>
            <a:r>
              <a:rPr lang="pl-PL" sz="2200" dirty="0"/>
              <a:t>zgodnie z przewidywaniami, średnia temperatura </a:t>
            </a:r>
            <a:r>
              <a:rPr lang="pl-PL" sz="2200" spc="-40" dirty="0"/>
              <a:t>globu w obecnym stuleciu zwiększy się o ponad </a:t>
            </a:r>
            <a:r>
              <a:rPr lang="pl-PL" sz="2200" spc="-40" dirty="0" smtClean="0"/>
              <a:t>3</a:t>
            </a:r>
            <a:r>
              <a:rPr lang="pl-PL" sz="2200" dirty="0"/>
              <a:t>°</a:t>
            </a:r>
            <a:r>
              <a:rPr lang="pl-PL" sz="2200" spc="-40" dirty="0" smtClean="0"/>
              <a:t>C.</a:t>
            </a:r>
            <a:endParaRPr lang="pl-PL" sz="2200" spc="-40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881" y="2285700"/>
            <a:ext cx="3602438" cy="3602438"/>
          </a:xfrm>
        </p:spPr>
      </p:pic>
      <p:sp>
        <p:nvSpPr>
          <p:cNvPr id="4" name="pole tekstowe 3"/>
          <p:cNvSpPr txBox="1"/>
          <p:nvPr/>
        </p:nvSpPr>
        <p:spPr>
          <a:xfrm>
            <a:off x="1298957" y="1025045"/>
            <a:ext cx="959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Podjąć pilne działania zwalczające zmiany klimatyczne i ich skutki</a:t>
            </a:r>
          </a:p>
        </p:txBody>
      </p:sp>
    </p:spTree>
    <p:extLst>
      <p:ext uri="{BB962C8B-B14F-4D97-AF65-F5344CB8AC3E}">
        <p14:creationId xmlns:p14="http://schemas.microsoft.com/office/powerpoint/2010/main" val="105534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Działania w dziedzinie klimatu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838200" y="1901868"/>
            <a:ext cx="6477000" cy="4866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Przeciwdziałanie zmianom klimatycznym </a:t>
            </a:r>
            <a:r>
              <a:rPr lang="pl-PL" sz="2200" dirty="0" smtClean="0"/>
              <a:t>jest wyzwaniem </a:t>
            </a:r>
            <a:r>
              <a:rPr lang="pl-PL" sz="2200" dirty="0"/>
              <a:t>globalnym, które nie uznaje </a:t>
            </a:r>
            <a:r>
              <a:rPr lang="pl-PL" sz="2200" dirty="0" smtClean="0"/>
              <a:t>granic państwowych</a:t>
            </a:r>
            <a:r>
              <a:rPr lang="pl-PL" sz="2200" dirty="0"/>
              <a:t>. Emisja gazów </a:t>
            </a:r>
            <a:r>
              <a:rPr lang="pl-PL" sz="2200" dirty="0" smtClean="0"/>
              <a:t>cieplarnianych</a:t>
            </a:r>
            <a:br>
              <a:rPr lang="pl-PL" sz="2200" dirty="0" smtClean="0"/>
            </a:br>
            <a:r>
              <a:rPr lang="pl-PL" sz="2200" spc="-100" dirty="0" smtClean="0"/>
              <a:t>w jakimkolwiek miejscu na ziemi dotyka ludzi na całym świecie.</a:t>
            </a:r>
          </a:p>
          <a:p>
            <a:pPr marL="0" indent="0" algn="just">
              <a:buNone/>
            </a:pPr>
            <a:endParaRPr lang="pl-PL" sz="500" spc="-100" dirty="0" smtClean="0"/>
          </a:p>
          <a:p>
            <a:pPr marL="0" indent="0" algn="just">
              <a:buNone/>
            </a:pPr>
            <a:r>
              <a:rPr lang="pl-PL" sz="2200" dirty="0" smtClean="0"/>
              <a:t>Zakładając</a:t>
            </a:r>
            <a:r>
              <a:rPr lang="pl-PL" sz="2200" dirty="0"/>
              <a:t>, że utrzymany zostanie obecny poziom emisji gazów cieplarnianych, to pod koniec obecnego stulecia temperatura na Ziemi wzrośnie o ponad </a:t>
            </a:r>
            <a:r>
              <a:rPr lang="pl-PL" sz="2200" dirty="0" smtClean="0"/>
              <a:t>1,5°C. </a:t>
            </a:r>
            <a:r>
              <a:rPr lang="pl-PL" sz="2200" dirty="0"/>
              <a:t>Jednocześnie wzrośnie temperatura wód </a:t>
            </a:r>
            <a:r>
              <a:rPr lang="pl-PL" sz="2200" dirty="0" smtClean="0"/>
              <a:t>oceanicznych</a:t>
            </a:r>
            <a:br>
              <a:rPr lang="pl-PL" sz="2200" dirty="0" smtClean="0"/>
            </a:br>
            <a:r>
              <a:rPr lang="pl-PL" sz="2200" dirty="0" smtClean="0"/>
              <a:t>i </a:t>
            </a:r>
            <a:r>
              <a:rPr lang="pl-PL" sz="2200" dirty="0"/>
              <a:t>nadal będzie topnieć pokrywa lodowa. </a:t>
            </a:r>
            <a:endParaRPr lang="pl-PL" sz="2200" dirty="0" smtClean="0"/>
          </a:p>
          <a:p>
            <a:pPr marL="0" indent="0" algn="just">
              <a:buNone/>
            </a:pPr>
            <a:endParaRPr lang="pl-PL" sz="500" dirty="0" smtClean="0"/>
          </a:p>
          <a:p>
            <a:pPr marL="0" indent="0" algn="just">
              <a:buNone/>
            </a:pPr>
            <a:r>
              <a:rPr lang="pl-PL" sz="2200" dirty="0" smtClean="0"/>
              <a:t>Większość </a:t>
            </a:r>
            <a:r>
              <a:rPr lang="pl-PL" sz="2200" dirty="0"/>
              <a:t>skutków zmian klimatu utrzyma się przez kolejne wieki, nawet jeśli uda nam się zahamować emisję gazów cieplarnianych.</a:t>
            </a: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881" y="2285700"/>
            <a:ext cx="3602438" cy="3602438"/>
          </a:xfrm>
        </p:spPr>
      </p:pic>
      <p:sp>
        <p:nvSpPr>
          <p:cNvPr id="4" name="pole tekstowe 3"/>
          <p:cNvSpPr txBox="1"/>
          <p:nvPr/>
        </p:nvSpPr>
        <p:spPr>
          <a:xfrm>
            <a:off x="1298957" y="1025045"/>
            <a:ext cx="959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Podjąć pilne działania zwalczające zmiany klimatyczne i ich skutki</a:t>
            </a:r>
          </a:p>
        </p:txBody>
      </p:sp>
    </p:spTree>
    <p:extLst>
      <p:ext uri="{BB962C8B-B14F-4D97-AF65-F5344CB8AC3E}">
        <p14:creationId xmlns:p14="http://schemas.microsoft.com/office/powerpoint/2010/main" val="19129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Działania w dziedzinie klimatu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838200" y="1851764"/>
            <a:ext cx="6477000" cy="4866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Wybrane zadania</a:t>
            </a:r>
            <a:r>
              <a:rPr lang="pl-PL" sz="2200" dirty="0" smtClean="0"/>
              <a:t>:</a:t>
            </a:r>
          </a:p>
          <a:p>
            <a:pPr marL="0" indent="0" algn="just">
              <a:buNone/>
            </a:pPr>
            <a:endParaRPr lang="pl-PL" sz="500" dirty="0"/>
          </a:p>
          <a:p>
            <a:pPr algn="just"/>
            <a:r>
              <a:rPr lang="pl-PL" sz="2200" dirty="0" smtClean="0"/>
              <a:t>Wzmocnić </a:t>
            </a:r>
            <a:r>
              <a:rPr lang="pl-PL" sz="2200" dirty="0"/>
              <a:t>zdolności adaptacyjne i </a:t>
            </a:r>
            <a:r>
              <a:rPr lang="pl-PL" sz="2200" dirty="0" smtClean="0"/>
              <a:t>odporność</a:t>
            </a:r>
            <a:br>
              <a:rPr lang="pl-PL" sz="2200" dirty="0" smtClean="0"/>
            </a:br>
            <a:r>
              <a:rPr lang="pl-PL" sz="2200" dirty="0" smtClean="0"/>
              <a:t>na </a:t>
            </a:r>
            <a:r>
              <a:rPr lang="pl-PL" sz="2200" dirty="0"/>
              <a:t>zagrożenia klimatyczne i </a:t>
            </a:r>
            <a:r>
              <a:rPr lang="pl-PL" sz="2200" dirty="0" smtClean="0"/>
              <a:t>katastrofy naturalne</a:t>
            </a:r>
            <a:br>
              <a:rPr lang="pl-PL" sz="2200" dirty="0" smtClean="0"/>
            </a:br>
            <a:r>
              <a:rPr lang="pl-PL" sz="2200" dirty="0" smtClean="0"/>
              <a:t>we </a:t>
            </a:r>
            <a:r>
              <a:rPr lang="pl-PL" sz="2200" dirty="0"/>
              <a:t>wszystkich krajach</a:t>
            </a:r>
            <a:r>
              <a:rPr lang="pl-PL" sz="2200" dirty="0" smtClean="0"/>
              <a:t>.</a:t>
            </a:r>
          </a:p>
          <a:p>
            <a:pPr algn="just"/>
            <a:endParaRPr lang="pl-PL" sz="500" dirty="0"/>
          </a:p>
          <a:p>
            <a:pPr algn="just"/>
            <a:r>
              <a:rPr lang="pl-PL" sz="2200" dirty="0" smtClean="0"/>
              <a:t>Włączyć </a:t>
            </a:r>
            <a:r>
              <a:rPr lang="pl-PL" sz="2200" dirty="0"/>
              <a:t>działania na rzecz przeciwdziałania zmianom klimatycznym do krajowych polityk, strategii i planów</a:t>
            </a:r>
            <a:r>
              <a:rPr lang="pl-PL" sz="2200" dirty="0" smtClean="0"/>
              <a:t>.</a:t>
            </a:r>
          </a:p>
          <a:p>
            <a:pPr algn="just"/>
            <a:endParaRPr lang="pl-PL" sz="500" dirty="0"/>
          </a:p>
          <a:p>
            <a:pPr algn="just"/>
            <a:r>
              <a:rPr lang="pl-PL" sz="2200" dirty="0" smtClean="0"/>
              <a:t>Zwiększyć </a:t>
            </a:r>
            <a:r>
              <a:rPr lang="pl-PL" sz="2200" dirty="0"/>
              <a:t>poziom edukacji oraz potencjał </a:t>
            </a:r>
            <a:r>
              <a:rPr lang="pl-PL" sz="2200" dirty="0" smtClean="0"/>
              <a:t>ludzki</a:t>
            </a:r>
            <a:br>
              <a:rPr lang="pl-PL" sz="2200" dirty="0" smtClean="0"/>
            </a:br>
            <a:r>
              <a:rPr lang="pl-PL" sz="2200" dirty="0" smtClean="0"/>
              <a:t>i </a:t>
            </a:r>
            <a:r>
              <a:rPr lang="pl-PL" sz="2200" dirty="0"/>
              <a:t>instytucjonalny, podnieść poziom </a:t>
            </a:r>
            <a:r>
              <a:rPr lang="pl-PL" sz="2200" dirty="0" smtClean="0"/>
              <a:t>świadomości</a:t>
            </a:r>
            <a:br>
              <a:rPr lang="pl-PL" sz="2200" dirty="0" smtClean="0"/>
            </a:br>
            <a:r>
              <a:rPr lang="pl-PL" sz="2200" dirty="0" smtClean="0"/>
              <a:t>na </a:t>
            </a:r>
            <a:r>
              <a:rPr lang="pl-PL" sz="2200" dirty="0"/>
              <a:t>temat łagodzenia zmian </a:t>
            </a:r>
            <a:r>
              <a:rPr lang="pl-PL" sz="2200" dirty="0" smtClean="0"/>
              <a:t>klimatycznych,</a:t>
            </a:r>
            <a:br>
              <a:rPr lang="pl-PL" sz="2200" dirty="0" smtClean="0"/>
            </a:br>
            <a:r>
              <a:rPr lang="pl-PL" sz="2200" dirty="0" smtClean="0"/>
              <a:t>adaptacji i </a:t>
            </a:r>
            <a:r>
              <a:rPr lang="pl-PL" sz="2200" dirty="0"/>
              <a:t>skutków zmian klimatycznych oraz systemów wczesnego ostrzegania przed zagrożeniami.</a:t>
            </a: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08" y="2285700"/>
            <a:ext cx="3600384" cy="3602438"/>
          </a:xfrm>
        </p:spPr>
      </p:pic>
      <p:sp>
        <p:nvSpPr>
          <p:cNvPr id="4" name="pole tekstowe 3"/>
          <p:cNvSpPr txBox="1"/>
          <p:nvPr/>
        </p:nvSpPr>
        <p:spPr>
          <a:xfrm>
            <a:off x="1298957" y="1025045"/>
            <a:ext cx="959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Podjąć pilne działania zwalczające zmiany klimatyczne i ich skutki</a:t>
            </a:r>
          </a:p>
        </p:txBody>
      </p:sp>
    </p:spTree>
    <p:extLst>
      <p:ext uri="{BB962C8B-B14F-4D97-AF65-F5344CB8AC3E}">
        <p14:creationId xmlns:p14="http://schemas.microsoft.com/office/powerpoint/2010/main" val="4594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Życie pod wodą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838200" y="1801660"/>
            <a:ext cx="6477000" cy="4866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Oceany – ich temperatura, skład chemiczny, </a:t>
            </a:r>
            <a:r>
              <a:rPr lang="pl-PL" sz="2200" dirty="0" smtClean="0"/>
              <a:t>prądy</a:t>
            </a:r>
            <a:br>
              <a:rPr lang="pl-PL" sz="2200" dirty="0" smtClean="0"/>
            </a:br>
            <a:r>
              <a:rPr lang="pl-PL" sz="2200" dirty="0" smtClean="0"/>
              <a:t>i </a:t>
            </a:r>
            <a:r>
              <a:rPr lang="pl-PL" sz="2200" dirty="0"/>
              <a:t>życie w nich panujące napędzają światowe ekosystemy, bez których życie człowieka na Ziemi byłoby niemożliwe. </a:t>
            </a:r>
          </a:p>
          <a:p>
            <a:pPr marL="0" indent="0" algn="just">
              <a:buNone/>
            </a:pPr>
            <a:r>
              <a:rPr lang="pl-PL" sz="2200" dirty="0"/>
              <a:t>Woda deszczowa, woda pitna, pogoda i klimat, linie brzegowe, sporo naszej żywności, a nawet tlen, którym oddychamy, są zależne od mórz, które działają jako regulator. </a:t>
            </a:r>
          </a:p>
          <a:p>
            <a:pPr marL="0" indent="0" algn="just">
              <a:buNone/>
            </a:pPr>
            <a:r>
              <a:rPr lang="pl-PL" sz="2200" dirty="0"/>
              <a:t>Oceany pokrywają trzy czwarte powierzchni </a:t>
            </a:r>
            <a:r>
              <a:rPr lang="pl-PL" sz="2200" dirty="0" smtClean="0"/>
              <a:t>Ziemi, zawierają </a:t>
            </a:r>
            <a:r>
              <a:rPr lang="pl-PL" sz="2200" dirty="0"/>
              <a:t>97% wody na </a:t>
            </a:r>
            <a:r>
              <a:rPr lang="pl-PL" sz="2200" dirty="0" smtClean="0"/>
              <a:t>świecie i </a:t>
            </a:r>
            <a:r>
              <a:rPr lang="pl-PL" sz="2200" dirty="0"/>
              <a:t>stanowią 99% przestrzeni do życia na Ziemi. </a:t>
            </a:r>
          </a:p>
          <a:p>
            <a:pPr marL="0" indent="0" algn="just">
              <a:buNone/>
            </a:pPr>
            <a:r>
              <a:rPr lang="pl-PL" sz="2200" dirty="0"/>
              <a:t>Nawet do 40% oceanów jest silnie dotkniętych ludzką działalnością, w tym zanieczyszczeniem, wyjałowieniem </a:t>
            </a:r>
            <a:r>
              <a:rPr lang="pl-PL" sz="2200" spc="-10" dirty="0"/>
              <a:t>łowisk czy utratą przybrzeżnego </a:t>
            </a:r>
            <a:r>
              <a:rPr lang="pl-PL" sz="2200" spc="-10" dirty="0" smtClean="0"/>
              <a:t>środowiska naturalnego</a:t>
            </a:r>
            <a:r>
              <a:rPr lang="pl-PL" sz="2200" spc="-10" dirty="0"/>
              <a:t>.</a:t>
            </a: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881" y="2285700"/>
            <a:ext cx="3602438" cy="3602438"/>
          </a:xfrm>
        </p:spPr>
      </p:pic>
      <p:sp>
        <p:nvSpPr>
          <p:cNvPr id="6" name="pole tekstowe 5"/>
          <p:cNvSpPr txBox="1"/>
          <p:nvPr/>
        </p:nvSpPr>
        <p:spPr>
          <a:xfrm>
            <a:off x="1177513" y="1025045"/>
            <a:ext cx="983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Chronić morza i oceany oraz wykorzystywać ich zasoby w zrównoważony sposób</a:t>
            </a:r>
          </a:p>
        </p:txBody>
      </p:sp>
    </p:spTree>
    <p:extLst>
      <p:ext uri="{BB962C8B-B14F-4D97-AF65-F5344CB8AC3E}">
        <p14:creationId xmlns:p14="http://schemas.microsoft.com/office/powerpoint/2010/main" val="90423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Życie pod wodą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838200" y="1826712"/>
            <a:ext cx="6477000" cy="4866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Wybrane zadania</a:t>
            </a:r>
            <a:r>
              <a:rPr lang="pl-PL" sz="2200" dirty="0" smtClean="0"/>
              <a:t>:</a:t>
            </a:r>
          </a:p>
          <a:p>
            <a:pPr marL="0" indent="0" algn="just">
              <a:buNone/>
            </a:pPr>
            <a:endParaRPr lang="pl-PL" sz="500" dirty="0"/>
          </a:p>
          <a:p>
            <a:pPr algn="just"/>
            <a:r>
              <a:rPr lang="pl-PL" sz="2200" dirty="0" smtClean="0"/>
              <a:t>Do </a:t>
            </a:r>
            <a:r>
              <a:rPr lang="pl-PL" sz="2200" dirty="0"/>
              <a:t>2025 roku zapobiegać i znacznie zmniejszyć poziom wszelkich rodzajów zanieczyszczeń </a:t>
            </a:r>
            <a:r>
              <a:rPr lang="pl-PL" sz="2200" dirty="0" smtClean="0"/>
              <a:t>morza,</a:t>
            </a:r>
            <a:br>
              <a:rPr lang="pl-PL" sz="2200" dirty="0" smtClean="0"/>
            </a:br>
            <a:r>
              <a:rPr lang="pl-PL" sz="2200" dirty="0" smtClean="0"/>
              <a:t>w </a:t>
            </a:r>
            <a:r>
              <a:rPr lang="pl-PL" sz="2200" dirty="0"/>
              <a:t>szczególności powstałych w wyniku </a:t>
            </a:r>
            <a:r>
              <a:rPr lang="pl-PL" sz="2200" dirty="0" smtClean="0"/>
              <a:t>działalności</a:t>
            </a:r>
            <a:br>
              <a:rPr lang="pl-PL" sz="2200" dirty="0" smtClean="0"/>
            </a:br>
            <a:r>
              <a:rPr lang="pl-PL" sz="2200" dirty="0" smtClean="0"/>
              <a:t>na lądzie, w </a:t>
            </a:r>
            <a:r>
              <a:rPr lang="pl-PL" sz="2200" dirty="0"/>
              <a:t>tym śmieci i odpadków żywnościowych zrzucanych do morza</a:t>
            </a:r>
            <a:r>
              <a:rPr lang="pl-PL" sz="2200" dirty="0" smtClean="0"/>
              <a:t>.</a:t>
            </a:r>
          </a:p>
          <a:p>
            <a:pPr algn="just"/>
            <a:endParaRPr lang="pl-PL" sz="500" dirty="0"/>
          </a:p>
          <a:p>
            <a:pPr algn="just"/>
            <a:r>
              <a:rPr lang="pl-PL" sz="2200" dirty="0" smtClean="0"/>
              <a:t>Do </a:t>
            </a:r>
            <a:r>
              <a:rPr lang="pl-PL" sz="2200" dirty="0"/>
              <a:t>2020 roku zarządzać i chronić </a:t>
            </a:r>
            <a:r>
              <a:rPr lang="pl-PL" sz="2200" dirty="0" smtClean="0"/>
              <a:t>morskie</a:t>
            </a:r>
            <a:br>
              <a:rPr lang="pl-PL" sz="2200" dirty="0" smtClean="0"/>
            </a:br>
            <a:r>
              <a:rPr lang="pl-PL" sz="2200" dirty="0" smtClean="0"/>
              <a:t>i </a:t>
            </a:r>
            <a:r>
              <a:rPr lang="pl-PL" sz="2200" dirty="0"/>
              <a:t>przybrzeżne ekosystemy w sposób zrównoważony, tak by uniknąć znacznych, niekorzystnych skutków.  Wzmocnić działania na rzecz odtworzenia zasobów </a:t>
            </a:r>
            <a:r>
              <a:rPr lang="pl-PL" sz="2200" dirty="0" smtClean="0"/>
              <a:t>morskich i </a:t>
            </a:r>
            <a:r>
              <a:rPr lang="pl-PL" sz="2200" dirty="0"/>
              <a:t>oceanicznych oraz zapewnić ich dobry </a:t>
            </a:r>
            <a:r>
              <a:rPr lang="pl-PL" sz="2200" dirty="0" smtClean="0"/>
              <a:t>stan</a:t>
            </a:r>
            <a:br>
              <a:rPr lang="pl-PL" sz="2200" dirty="0" smtClean="0"/>
            </a:br>
            <a:r>
              <a:rPr lang="pl-PL" sz="2200" dirty="0" smtClean="0"/>
              <a:t>i </a:t>
            </a:r>
            <a:r>
              <a:rPr lang="pl-PL" sz="2200" dirty="0"/>
              <a:t>produktywność. </a:t>
            </a: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08" y="2285700"/>
            <a:ext cx="3600384" cy="3602438"/>
          </a:xfrm>
        </p:spPr>
      </p:pic>
      <p:sp>
        <p:nvSpPr>
          <p:cNvPr id="6" name="pole tekstowe 5"/>
          <p:cNvSpPr txBox="1"/>
          <p:nvPr/>
        </p:nvSpPr>
        <p:spPr>
          <a:xfrm>
            <a:off x="1177513" y="1025045"/>
            <a:ext cx="983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Chronić morza i oceany oraz wykorzystywać ich zasoby w zrównoważony sposób</a:t>
            </a:r>
          </a:p>
        </p:txBody>
      </p:sp>
    </p:spTree>
    <p:extLst>
      <p:ext uri="{BB962C8B-B14F-4D97-AF65-F5344CB8AC3E}">
        <p14:creationId xmlns:p14="http://schemas.microsoft.com/office/powerpoint/2010/main" val="6499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Życie na lądzie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838200" y="1954930"/>
            <a:ext cx="6477000" cy="4866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200" spc="50" dirty="0" smtClean="0"/>
          </a:p>
          <a:p>
            <a:pPr marL="0" indent="0" algn="just">
              <a:buNone/>
            </a:pPr>
            <a:r>
              <a:rPr lang="pl-PL" sz="2200" spc="50" dirty="0" smtClean="0"/>
              <a:t>Lasy </a:t>
            </a:r>
            <a:r>
              <a:rPr lang="pl-PL" sz="2200" spc="50" dirty="0"/>
              <a:t>pokrywają 30% powierzchni Ziemi. </a:t>
            </a:r>
            <a:r>
              <a:rPr lang="pl-PL" sz="2200" spc="50" dirty="0" smtClean="0"/>
              <a:t>Zapewniają bezpieczeństwo żywnościowe i </a:t>
            </a:r>
            <a:r>
              <a:rPr lang="pl-PL" sz="2200" spc="50" dirty="0"/>
              <a:t>schronienie </a:t>
            </a:r>
            <a:r>
              <a:rPr lang="pl-PL" sz="2200" spc="50" dirty="0" smtClean="0"/>
              <a:t>dla różnych </a:t>
            </a:r>
            <a:r>
              <a:rPr lang="pl-PL" sz="2200" spc="50" dirty="0"/>
              <a:t>form życia, odgrywają również kluczową </a:t>
            </a:r>
            <a:r>
              <a:rPr lang="pl-PL" sz="2200" spc="50" dirty="0" smtClean="0"/>
              <a:t>rolę w </a:t>
            </a:r>
            <a:r>
              <a:rPr lang="pl-PL" sz="2200" spc="50" dirty="0"/>
              <a:t>zwalczaniu zmian </a:t>
            </a:r>
            <a:r>
              <a:rPr lang="pl-PL" sz="2200" spc="50" dirty="0" smtClean="0"/>
              <a:t>klimatycznych i </a:t>
            </a:r>
            <a:r>
              <a:rPr lang="pl-PL" sz="2200" spc="50" dirty="0"/>
              <a:t>ochronie </a:t>
            </a:r>
            <a:r>
              <a:rPr lang="pl-PL" sz="2200" spc="50" dirty="0" smtClean="0"/>
              <a:t>bioróżnorodności. </a:t>
            </a:r>
            <a:endParaRPr lang="pl-PL" sz="500" spc="50" dirty="0" smtClean="0"/>
          </a:p>
          <a:p>
            <a:pPr marL="0" indent="0" algn="just">
              <a:buNone/>
            </a:pPr>
            <a:endParaRPr lang="pl-PL" sz="500" spc="50" dirty="0" smtClean="0"/>
          </a:p>
          <a:p>
            <a:pPr marL="0" indent="0" algn="just">
              <a:buNone/>
            </a:pPr>
            <a:r>
              <a:rPr lang="pl-PL" sz="2200" spc="50" dirty="0" smtClean="0"/>
              <a:t>Co </a:t>
            </a:r>
            <a:r>
              <a:rPr lang="pl-PL" sz="2200" spc="50" dirty="0"/>
              <a:t>roku tracimy 13 milionów hektarów </a:t>
            </a:r>
            <a:r>
              <a:rPr lang="pl-PL" sz="2200" spc="50" dirty="0" smtClean="0"/>
              <a:t>lasów. Wylesianie </a:t>
            </a:r>
            <a:r>
              <a:rPr lang="pl-PL" sz="2200" spc="50" dirty="0"/>
              <a:t>i pustynnienie w wyniku </a:t>
            </a:r>
            <a:r>
              <a:rPr lang="pl-PL" sz="2200" spc="50" dirty="0" smtClean="0"/>
              <a:t>działalności człowieka </a:t>
            </a:r>
            <a:r>
              <a:rPr lang="pl-PL" sz="2200" spc="50" dirty="0"/>
              <a:t>i zmian </a:t>
            </a:r>
            <a:r>
              <a:rPr lang="pl-PL" sz="2200" spc="50" dirty="0" smtClean="0"/>
              <a:t>klimatu to </a:t>
            </a:r>
            <a:r>
              <a:rPr lang="pl-PL" sz="2200" spc="50" dirty="0"/>
              <a:t>najważniejsze wyzwanie dla zrównoważonego rozwoju.</a:t>
            </a: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08" y="2286726"/>
            <a:ext cx="3600384" cy="3600384"/>
          </a:xfrm>
        </p:spPr>
      </p:pic>
      <p:sp>
        <p:nvSpPr>
          <p:cNvPr id="4" name="pole tekstowe 3"/>
          <p:cNvSpPr txBox="1"/>
          <p:nvPr/>
        </p:nvSpPr>
        <p:spPr>
          <a:xfrm>
            <a:off x="1298957" y="1025045"/>
            <a:ext cx="959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Zarządzać lasami w sposób zrównoważony, zwalczać pustynnienie, zatrzymać</a:t>
            </a:r>
            <a:br>
              <a:rPr lang="pl-PL" sz="2400" b="1" dirty="0"/>
            </a:br>
            <a:r>
              <a:rPr lang="pl-PL" sz="2400" b="1" dirty="0"/>
              <a:t>i odwrócić proces degradacji gleby, powstrzymać utratę bioróżnorodności</a:t>
            </a:r>
          </a:p>
        </p:txBody>
      </p:sp>
    </p:spTree>
    <p:extLst>
      <p:ext uri="{BB962C8B-B14F-4D97-AF65-F5344CB8AC3E}">
        <p14:creationId xmlns:p14="http://schemas.microsoft.com/office/powerpoint/2010/main" val="25142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Życie na lądzie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838200" y="1892300"/>
            <a:ext cx="6477000" cy="48660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/>
              <a:t>Wybrane </a:t>
            </a:r>
            <a:r>
              <a:rPr lang="pl-PL" sz="2200" dirty="0" smtClean="0"/>
              <a:t>zadania do 2020 roku:</a:t>
            </a:r>
            <a:endParaRPr lang="pl-PL" sz="2200" dirty="0"/>
          </a:p>
          <a:p>
            <a:pPr algn="just"/>
            <a:r>
              <a:rPr lang="pl-PL" sz="2200" dirty="0" smtClean="0"/>
              <a:t>Zapewnić ochronę</a:t>
            </a:r>
            <a:r>
              <a:rPr lang="pl-PL" sz="2200" dirty="0"/>
              <a:t>, </a:t>
            </a:r>
            <a:r>
              <a:rPr lang="pl-PL" sz="2200" dirty="0" smtClean="0"/>
              <a:t>odtworzenie i </a:t>
            </a:r>
            <a:r>
              <a:rPr lang="pl-PL" sz="2200" dirty="0"/>
              <a:t>zrównoważone użytkowanie </a:t>
            </a:r>
            <a:r>
              <a:rPr lang="pl-PL" sz="2200" dirty="0" smtClean="0"/>
              <a:t>lądowych i śródlądowych ekosystemów </a:t>
            </a:r>
            <a:r>
              <a:rPr lang="pl-PL" sz="2200" dirty="0"/>
              <a:t>słodkiej wody oraz </a:t>
            </a:r>
            <a:r>
              <a:rPr lang="pl-PL" sz="2200" dirty="0" smtClean="0"/>
              <a:t>pozostałych ekosystemów,</a:t>
            </a:r>
            <a:br>
              <a:rPr lang="pl-PL" sz="2200" dirty="0" smtClean="0"/>
            </a:br>
            <a:r>
              <a:rPr lang="pl-PL" sz="2200" spc="-130" dirty="0" smtClean="0"/>
              <a:t>w </a:t>
            </a:r>
            <a:r>
              <a:rPr lang="pl-PL" sz="2200" spc="-130" dirty="0"/>
              <a:t>szczególności lasów, terenów podmokłych i suchych oraz gór.  </a:t>
            </a:r>
          </a:p>
          <a:p>
            <a:pPr algn="just"/>
            <a:r>
              <a:rPr lang="pl-PL" sz="2200" dirty="0" smtClean="0"/>
              <a:t>Promować </a:t>
            </a:r>
            <a:r>
              <a:rPr lang="pl-PL" sz="2200" dirty="0"/>
              <a:t>wdrażanie zrównoważonego zarządzania wszystkimi typami lasów, zahamować proces wylesiania, odtworzyć zniszczone lasy, znacząco </a:t>
            </a:r>
            <a:r>
              <a:rPr lang="pl-PL" sz="2200" spc="-110" dirty="0"/>
              <a:t>zwiększyć globalny stopień </a:t>
            </a:r>
            <a:r>
              <a:rPr lang="pl-PL" sz="2200" spc="-110" dirty="0" smtClean="0"/>
              <a:t>zalesienia i </a:t>
            </a:r>
            <a:r>
              <a:rPr lang="pl-PL" sz="2200" spc="-110" dirty="0"/>
              <a:t>ponownego zalesienia.</a:t>
            </a:r>
          </a:p>
          <a:p>
            <a:pPr algn="just"/>
            <a:r>
              <a:rPr lang="pl-PL" sz="2200" dirty="0" smtClean="0"/>
              <a:t>Podjąć </a:t>
            </a:r>
            <a:r>
              <a:rPr lang="pl-PL" sz="2200" dirty="0"/>
              <a:t>pilne i znaczące działania zmniejszające degradację naturalnych siedlisk, powstrzymać utratę bioróżnorodności, </a:t>
            </a:r>
            <a:r>
              <a:rPr lang="pl-PL" sz="2200" dirty="0" smtClean="0"/>
              <a:t>chronić </a:t>
            </a:r>
            <a:r>
              <a:rPr lang="pl-PL" sz="2200" dirty="0"/>
              <a:t>zagrożone </a:t>
            </a:r>
            <a:r>
              <a:rPr lang="pl-PL" sz="2200" dirty="0" smtClean="0"/>
              <a:t>gatunki</a:t>
            </a:r>
            <a:br>
              <a:rPr lang="pl-PL" sz="2200" dirty="0" smtClean="0"/>
            </a:br>
            <a:r>
              <a:rPr lang="pl-PL" sz="2200" dirty="0" smtClean="0"/>
              <a:t>i zapobiec </a:t>
            </a:r>
            <a:r>
              <a:rPr lang="pl-PL" sz="2200" dirty="0"/>
              <a:t>ich wyginięciu.</a:t>
            </a: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08" y="2285700"/>
            <a:ext cx="3600384" cy="3602437"/>
          </a:xfrm>
        </p:spPr>
      </p:pic>
      <p:sp>
        <p:nvSpPr>
          <p:cNvPr id="4" name="pole tekstowe 3"/>
          <p:cNvSpPr txBox="1"/>
          <p:nvPr/>
        </p:nvSpPr>
        <p:spPr>
          <a:xfrm>
            <a:off x="1298957" y="1025045"/>
            <a:ext cx="959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Zarządzać lasami w sposób zrównoważony, zwalczać pustynnienie, zatrzymać</a:t>
            </a:r>
            <a:br>
              <a:rPr lang="pl-PL" sz="2400" b="1" dirty="0"/>
            </a:br>
            <a:r>
              <a:rPr lang="pl-PL" sz="2400" b="1" dirty="0"/>
              <a:t>i odwrócić proces degradacji gleby, powstrzymać utratę bioróżnorodności</a:t>
            </a:r>
          </a:p>
        </p:txBody>
      </p:sp>
    </p:spTree>
    <p:extLst>
      <p:ext uri="{BB962C8B-B14F-4D97-AF65-F5344CB8AC3E}">
        <p14:creationId xmlns:p14="http://schemas.microsoft.com/office/powerpoint/2010/main" val="26866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Partnerstwa na rzecz </a:t>
            </a:r>
            <a:r>
              <a:rPr lang="pl-PL" dirty="0" smtClean="0"/>
              <a:t>Celów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838200" y="2315226"/>
            <a:ext cx="6477000" cy="4866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spc="50" dirty="0"/>
              <a:t>Skuteczna realizacja Agendy na </a:t>
            </a:r>
            <a:r>
              <a:rPr lang="pl-PL" sz="2200" spc="50" dirty="0" smtClean="0"/>
              <a:t>Rzecz Zrównoważonego </a:t>
            </a:r>
            <a:r>
              <a:rPr lang="pl-PL" sz="2200" spc="50" dirty="0"/>
              <a:t>Rozwoju i </a:t>
            </a:r>
            <a:r>
              <a:rPr lang="pl-PL" sz="2200" spc="50" dirty="0" smtClean="0"/>
              <a:t>zawartych w niej globalnych </a:t>
            </a:r>
            <a:r>
              <a:rPr lang="pl-PL" sz="2200" spc="50" dirty="0"/>
              <a:t>Celów wymaga partnerskiej </a:t>
            </a:r>
            <a:r>
              <a:rPr lang="pl-PL" sz="2200" spc="50" dirty="0" smtClean="0"/>
              <a:t>współpracy między </a:t>
            </a:r>
            <a:r>
              <a:rPr lang="pl-PL" sz="2200" spc="50" dirty="0"/>
              <a:t>rządami, sektorem </a:t>
            </a:r>
            <a:r>
              <a:rPr lang="pl-PL" sz="2200" spc="50" dirty="0" smtClean="0"/>
              <a:t>prywatnym</a:t>
            </a:r>
            <a:br>
              <a:rPr lang="pl-PL" sz="2200" spc="50" dirty="0" smtClean="0"/>
            </a:br>
            <a:r>
              <a:rPr lang="pl-PL" sz="2200" spc="50" dirty="0" smtClean="0"/>
              <a:t>i społeczeństwem </a:t>
            </a:r>
            <a:r>
              <a:rPr lang="pl-PL" sz="2200" spc="50" dirty="0"/>
              <a:t>obywatelskim. </a:t>
            </a:r>
            <a:endParaRPr lang="pl-PL" sz="2200" spc="50" dirty="0" smtClean="0"/>
          </a:p>
          <a:p>
            <a:pPr marL="0" indent="0" algn="just">
              <a:buNone/>
            </a:pPr>
            <a:endParaRPr lang="pl-PL" sz="500" spc="50" dirty="0"/>
          </a:p>
          <a:p>
            <a:pPr marL="0" indent="0" algn="just">
              <a:buNone/>
            </a:pPr>
            <a:r>
              <a:rPr lang="pl-PL" sz="2200" spc="50" dirty="0" smtClean="0"/>
              <a:t>Takie </a:t>
            </a:r>
            <a:r>
              <a:rPr lang="pl-PL" sz="2200" spc="50" dirty="0"/>
              <a:t>partnerstwa powinny stawiać dobro </a:t>
            </a:r>
            <a:r>
              <a:rPr lang="pl-PL" sz="2200" spc="50" dirty="0" smtClean="0"/>
              <a:t>człowieka</a:t>
            </a:r>
            <a:br>
              <a:rPr lang="pl-PL" sz="2200" spc="50" dirty="0" smtClean="0"/>
            </a:br>
            <a:r>
              <a:rPr lang="pl-PL" sz="2200" spc="50" dirty="0" smtClean="0"/>
              <a:t>i naszej planety w </a:t>
            </a:r>
            <a:r>
              <a:rPr lang="pl-PL" sz="2200" spc="50" dirty="0"/>
              <a:t>centrum działań. </a:t>
            </a:r>
            <a:endParaRPr lang="pl-PL" sz="2200" spc="50" dirty="0" smtClean="0"/>
          </a:p>
          <a:p>
            <a:pPr marL="0" indent="0" algn="just">
              <a:buNone/>
            </a:pPr>
            <a:endParaRPr lang="pl-PL" sz="500" spc="50" dirty="0"/>
          </a:p>
          <a:p>
            <a:pPr marL="0" indent="0" algn="just">
              <a:buNone/>
            </a:pPr>
            <a:r>
              <a:rPr lang="pl-PL" sz="2200" spc="50" dirty="0" smtClean="0"/>
              <a:t>Partnerstwa powinny powstawać </a:t>
            </a:r>
            <a:r>
              <a:rPr lang="pl-PL" sz="2200" spc="50" dirty="0"/>
              <a:t>na </a:t>
            </a:r>
            <a:r>
              <a:rPr lang="pl-PL" sz="2200" spc="50" dirty="0" smtClean="0"/>
              <a:t>szczeblu globalnym</a:t>
            </a:r>
            <a:r>
              <a:rPr lang="pl-PL" sz="2200" spc="50" dirty="0"/>
              <a:t>, regionalnym, krajowym </a:t>
            </a:r>
            <a:r>
              <a:rPr lang="pl-PL" sz="2200" spc="50" dirty="0" smtClean="0"/>
              <a:t>i lokalnym</a:t>
            </a:r>
            <a:r>
              <a:rPr lang="pl-PL" sz="2200" spc="50" dirty="0"/>
              <a:t>.</a:t>
            </a: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881" y="2285700"/>
            <a:ext cx="3602438" cy="3602438"/>
          </a:xfrm>
        </p:spPr>
      </p:pic>
      <p:sp>
        <p:nvSpPr>
          <p:cNvPr id="4" name="pole tekstowe 3"/>
          <p:cNvSpPr txBox="1"/>
          <p:nvPr/>
        </p:nvSpPr>
        <p:spPr>
          <a:xfrm>
            <a:off x="1298957" y="1025045"/>
            <a:ext cx="959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Wzmocnić środki wdrażania i zrewitalizować globalne partnerstwo</a:t>
            </a:r>
          </a:p>
        </p:txBody>
      </p:sp>
    </p:spTree>
    <p:extLst>
      <p:ext uri="{BB962C8B-B14F-4D97-AF65-F5344CB8AC3E}">
        <p14:creationId xmlns:p14="http://schemas.microsoft.com/office/powerpoint/2010/main" val="62621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Partnerstwa na rzecz </a:t>
            </a:r>
            <a:r>
              <a:rPr lang="pl-PL" dirty="0" smtClean="0"/>
              <a:t>Celów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838200" y="1839238"/>
            <a:ext cx="6477000" cy="4866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Wybrane zadania:</a:t>
            </a:r>
          </a:p>
          <a:p>
            <a:pPr marL="0" indent="0" algn="just">
              <a:buNone/>
            </a:pPr>
            <a:r>
              <a:rPr lang="pl-PL" sz="2200" u="sng" dirty="0"/>
              <a:t>Partnerstwa </a:t>
            </a:r>
            <a:r>
              <a:rPr lang="pl-PL" sz="2200" u="sng" dirty="0" smtClean="0"/>
              <a:t>wielostronne</a:t>
            </a:r>
          </a:p>
          <a:p>
            <a:pPr marL="0" indent="0" algn="just">
              <a:buNone/>
            </a:pPr>
            <a:endParaRPr lang="pl-PL" sz="500" u="sng" dirty="0" smtClean="0"/>
          </a:p>
          <a:p>
            <a:pPr algn="just"/>
            <a:r>
              <a:rPr lang="pl-PL" sz="2200" dirty="0" smtClean="0"/>
              <a:t>Wzmocnić </a:t>
            </a:r>
            <a:r>
              <a:rPr lang="pl-PL" sz="2200" dirty="0"/>
              <a:t>globalne partnerstwo na rzecz zrównoważonego rozwoju oraz partnerstwa wielostronne, które dzielą się wiedzą, kompetencjami, technologią i środkami finansowymi, by wspierać osiągnięcie Celów Zrównoważonego </a:t>
            </a:r>
            <a:r>
              <a:rPr lang="pl-PL" sz="2200" dirty="0" smtClean="0"/>
              <a:t>Rozwoju</a:t>
            </a:r>
            <a:br>
              <a:rPr lang="pl-PL" sz="2200" dirty="0" smtClean="0"/>
            </a:br>
            <a:r>
              <a:rPr lang="pl-PL" sz="2200" dirty="0" smtClean="0"/>
              <a:t>we </a:t>
            </a:r>
            <a:r>
              <a:rPr lang="pl-PL" sz="2200" dirty="0"/>
              <a:t>wszystkich krajach. </a:t>
            </a:r>
            <a:endParaRPr lang="pl-PL" sz="2200" dirty="0" smtClean="0"/>
          </a:p>
          <a:p>
            <a:pPr algn="just"/>
            <a:endParaRPr lang="pl-PL" sz="500" dirty="0" smtClean="0"/>
          </a:p>
          <a:p>
            <a:pPr algn="just"/>
            <a:r>
              <a:rPr lang="pl-PL" sz="2200" dirty="0" smtClean="0"/>
              <a:t>Zachęcać </a:t>
            </a:r>
            <a:r>
              <a:rPr lang="pl-PL" sz="2200" dirty="0"/>
              <a:t>do tworzenia i promować efektywne partnerstwa publiczne, publiczno-prywatne </a:t>
            </a:r>
            <a:r>
              <a:rPr lang="pl-PL" sz="2200" dirty="0" smtClean="0"/>
              <a:t>oraz</a:t>
            </a:r>
            <a:br>
              <a:rPr lang="pl-PL" sz="2200" dirty="0" smtClean="0"/>
            </a:br>
            <a:r>
              <a:rPr lang="pl-PL" sz="2200" dirty="0" smtClean="0"/>
              <a:t>z </a:t>
            </a:r>
            <a:r>
              <a:rPr lang="pl-PL" sz="2200" dirty="0"/>
              <a:t>udziałem społeczeństwa obywatelskiego. </a:t>
            </a: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08" y="2285700"/>
            <a:ext cx="3600384" cy="3602438"/>
          </a:xfrm>
        </p:spPr>
      </p:pic>
      <p:sp>
        <p:nvSpPr>
          <p:cNvPr id="4" name="pole tekstowe 3"/>
          <p:cNvSpPr txBox="1"/>
          <p:nvPr/>
        </p:nvSpPr>
        <p:spPr>
          <a:xfrm>
            <a:off x="1298957" y="1025045"/>
            <a:ext cx="959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Wzmocnić środki wdrażania i zrewitalizować globalne partnerstwo</a:t>
            </a:r>
          </a:p>
        </p:txBody>
      </p:sp>
    </p:spTree>
    <p:extLst>
      <p:ext uri="{BB962C8B-B14F-4D97-AF65-F5344CB8AC3E}">
        <p14:creationId xmlns:p14="http://schemas.microsoft.com/office/powerpoint/2010/main" val="20086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0088" y="253764"/>
            <a:ext cx="9055768" cy="919659"/>
          </a:xfrm>
        </p:spPr>
        <p:txBody>
          <a:bodyPr>
            <a:normAutofit fontScale="90000"/>
          </a:bodyPr>
          <a:lstStyle/>
          <a:p>
            <a:r>
              <a:rPr lang="pl-PL" dirty="0"/>
              <a:t>Inicjatywy Ośrodka Informacji </a:t>
            </a:r>
            <a:r>
              <a:rPr lang="pl-PL" dirty="0" smtClean="0"/>
              <a:t>ONZ</a:t>
            </a:r>
            <a:r>
              <a:rPr lang="pl-PL" dirty="0"/>
              <a:t/>
            </a:r>
            <a:br>
              <a:rPr lang="pl-PL" dirty="0"/>
            </a:br>
            <a:r>
              <a:rPr lang="pl-PL" sz="3600" dirty="0"/>
              <a:t>Bez pokoju nie ma rozwoju.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2917" y="1841679"/>
            <a:ext cx="5403683" cy="4995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b="1" dirty="0" smtClean="0"/>
              <a:t>#</a:t>
            </a:r>
            <a:r>
              <a:rPr lang="pl-PL" sz="2600" b="1" dirty="0" err="1" smtClean="0"/>
              <a:t>ChcePokojuNaSwiecie</a:t>
            </a:r>
            <a:endParaRPr lang="pl-PL" sz="2600" b="1" dirty="0" smtClean="0"/>
          </a:p>
          <a:p>
            <a:pPr marL="180975" lvl="1" indent="0" algn="just">
              <a:lnSpc>
                <a:spcPct val="150000"/>
              </a:lnSpc>
              <a:buNone/>
            </a:pPr>
            <a:r>
              <a:rPr lang="pl-PL" sz="2200" dirty="0" smtClean="0"/>
              <a:t>Kampania w mediach społecznościowych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600" b="1" dirty="0" smtClean="0"/>
              <a:t>Błękitny Marsz Pokoju ONZ</a:t>
            </a:r>
          </a:p>
          <a:p>
            <a:pPr marL="180975" lvl="1" indent="0" algn="just">
              <a:buNone/>
            </a:pPr>
            <a:r>
              <a:rPr lang="pl-PL" sz="2200" dirty="0" smtClean="0"/>
              <a:t>Coroczna inicjatywa rozpoczęta w 2015 roku. Stworzona dla ludzi, którzy chcą pokazać,</a:t>
            </a:r>
            <a:br>
              <a:rPr lang="pl-PL" sz="2200" dirty="0" smtClean="0"/>
            </a:br>
            <a:r>
              <a:rPr lang="pl-PL" sz="2200" dirty="0" smtClean="0"/>
              <a:t>że idea pokoju nie jest im obojętna.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pl-PL" sz="2600" b="1" dirty="0" smtClean="0"/>
              <a:t>Bieg Pokoju ONZ</a:t>
            </a:r>
          </a:p>
          <a:p>
            <a:pPr marL="180975" indent="0" algn="just">
              <a:buNone/>
            </a:pPr>
            <a:r>
              <a:rPr lang="pl-PL" sz="2200" dirty="0" smtClean="0"/>
              <a:t>Nowa inicjatywa z okazji Międzynarodowego Dnia Pokoju, obchodzonego 21 września. Uczestnicy opowiadają się za zachowaniem pokoju na świecie.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72" y="2434712"/>
            <a:ext cx="5715821" cy="3809617"/>
          </a:xfrm>
          <a:prstGeom prst="rect">
            <a:avLst/>
          </a:prstGeom>
          <a:ln w="19050">
            <a:solidFill>
              <a:srgbClr val="48773E"/>
            </a:solidFill>
          </a:ln>
        </p:spPr>
      </p:pic>
    </p:spTree>
    <p:extLst>
      <p:ext uri="{BB962C8B-B14F-4D97-AF65-F5344CB8AC3E}">
        <p14:creationId xmlns:p14="http://schemas.microsoft.com/office/powerpoint/2010/main" val="187554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8116" y="316208"/>
            <a:ext cx="9055768" cy="919659"/>
          </a:xfrm>
        </p:spPr>
        <p:txBody>
          <a:bodyPr>
            <a:normAutofit fontScale="90000"/>
          </a:bodyPr>
          <a:lstStyle/>
          <a:p>
            <a:r>
              <a:rPr lang="pl-PL" dirty="0"/>
              <a:t>Szczyt Zrównoważonego Rozwoju </a:t>
            </a:r>
            <a:br>
              <a:rPr lang="pl-PL" dirty="0"/>
            </a:br>
            <a:r>
              <a:rPr lang="pl-PL" dirty="0"/>
              <a:t>25-27 września 2015 r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51" y="1548582"/>
            <a:ext cx="7458899" cy="4962574"/>
          </a:xfrm>
          <a:prstGeom prst="rect">
            <a:avLst/>
          </a:prstGeom>
          <a:ln w="19050">
            <a:solidFill>
              <a:srgbClr val="48773E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312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3014" y="226055"/>
            <a:ext cx="10225973" cy="919659"/>
          </a:xfrm>
        </p:spPr>
        <p:txBody>
          <a:bodyPr>
            <a:noAutofit/>
          </a:bodyPr>
          <a:lstStyle/>
          <a:p>
            <a:r>
              <a:rPr lang="pl-PL" dirty="0"/>
              <a:t>Platforma Celów Zrównoważonego </a:t>
            </a:r>
            <a:r>
              <a:rPr lang="pl-PL" dirty="0" smtClean="0"/>
              <a:t>Rozwoju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7"/>
          <a:stretch/>
        </p:blipFill>
        <p:spPr>
          <a:xfrm>
            <a:off x="6559639" y="1611578"/>
            <a:ext cx="5197879" cy="4024728"/>
          </a:xfrm>
          <a:prstGeom prst="rect">
            <a:avLst/>
          </a:prstGeom>
          <a:ln w="19050">
            <a:solidFill>
              <a:srgbClr val="48773E"/>
            </a:solidFill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734097" y="1611578"/>
            <a:ext cx="5825542" cy="410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o</a:t>
            </a:r>
            <a:r>
              <a:rPr lang="pl-PL" sz="2200" dirty="0" smtClean="0"/>
              <a:t>pis </a:t>
            </a:r>
            <a:r>
              <a:rPr lang="pl-PL" sz="2200" dirty="0"/>
              <a:t>wszystkich Celów </a:t>
            </a:r>
            <a:endParaRPr lang="pl-PL" sz="2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działania </a:t>
            </a:r>
            <a:r>
              <a:rPr lang="pl-PL" sz="2200" dirty="0"/>
              <a:t>prowadzone przez ONZ </a:t>
            </a:r>
            <a:r>
              <a:rPr lang="pl-PL" sz="2200" dirty="0" smtClean="0"/>
              <a:t>w </a:t>
            </a:r>
            <a:r>
              <a:rPr lang="pl-PL" sz="2200" dirty="0"/>
              <a:t>Polsce, organizacje pozarządowe, </a:t>
            </a:r>
            <a:r>
              <a:rPr lang="pl-PL" sz="2200" dirty="0" smtClean="0"/>
              <a:t>studentów, szkoły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kampanie ONZ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materiały tematyczne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materiały </a:t>
            </a:r>
            <a:r>
              <a:rPr lang="pl-PL" sz="2200" dirty="0"/>
              <a:t>dla szkół, programy przykładowych lekcji </a:t>
            </a:r>
            <a:endParaRPr lang="pl-PL" sz="2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pliki do pobrania</a:t>
            </a:r>
            <a:endParaRPr lang="pl-PL" sz="2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012146" y="5761174"/>
            <a:ext cx="429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ln w="22225">
                  <a:solidFill>
                    <a:srgbClr val="48773E"/>
                  </a:solidFill>
                  <a:prstDash val="solid"/>
                </a:ln>
                <a:solidFill>
                  <a:srgbClr val="48773E"/>
                </a:solidFill>
              </a:rPr>
              <a:t>www.un.org.pl</a:t>
            </a:r>
            <a:endParaRPr lang="pl-PL" sz="4800" b="1" dirty="0">
              <a:ln w="22225">
                <a:solidFill>
                  <a:srgbClr val="48773E"/>
                </a:solidFill>
                <a:prstDash val="solid"/>
              </a:ln>
              <a:solidFill>
                <a:srgbClr val="48773E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298957" y="1025045"/>
            <a:ext cx="959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Skupia wszystkie strony zainteresowane Celami Zrównoważonego Rozwoju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70647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542" y="1318139"/>
            <a:ext cx="11402916" cy="53275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sz="7700" dirty="0" smtClean="0">
                <a:ln w="38100">
                  <a:solidFill>
                    <a:srgbClr val="48773E"/>
                  </a:solidFill>
                </a:ln>
                <a:solidFill>
                  <a:srgbClr val="4877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Dziękuję za uwagę</a:t>
            </a:r>
          </a:p>
          <a:p>
            <a:pPr marL="0" indent="0" algn="ctr">
              <a:buNone/>
            </a:pPr>
            <a:endParaRPr lang="pl-PL" b="1" dirty="0">
              <a:ln w="38100">
                <a:solidFill>
                  <a:srgbClr val="48773E"/>
                </a:solidFill>
              </a:ln>
              <a:solidFill>
                <a:srgbClr val="48773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88900" stA="43000" endPos="50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pl-PL" sz="5500" b="1" dirty="0" smtClean="0">
                <a:ln w="38100">
                  <a:solidFill>
                    <a:srgbClr val="48773E"/>
                  </a:solidFill>
                </a:ln>
                <a:solidFill>
                  <a:srgbClr val="4877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Mariola </a:t>
            </a:r>
            <a:r>
              <a:rPr lang="pl-PL" sz="5500" b="1" dirty="0" err="1" smtClean="0">
                <a:ln w="38100">
                  <a:solidFill>
                    <a:srgbClr val="48773E"/>
                  </a:solidFill>
                </a:ln>
                <a:solidFill>
                  <a:srgbClr val="4877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Ratschka</a:t>
            </a:r>
            <a:endParaRPr lang="pl-PL" sz="5500" b="1" dirty="0" smtClean="0">
              <a:ln w="38100">
                <a:solidFill>
                  <a:srgbClr val="48773E"/>
                </a:solidFill>
              </a:ln>
              <a:solidFill>
                <a:srgbClr val="48773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88900" stA="43000" endPos="50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pl-PL" sz="4800" b="1" dirty="0" smtClean="0">
                <a:ln w="38100">
                  <a:solidFill>
                    <a:srgbClr val="48773E"/>
                  </a:solidFill>
                </a:ln>
                <a:solidFill>
                  <a:srgbClr val="4877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88900" stA="43000" endPos="50000" dir="5400000" sy="-100000" algn="bl" rotWithShape="0"/>
                </a:effectLst>
              </a:rPr>
              <a:t>p.o. Dyrektora</a:t>
            </a:r>
            <a:endParaRPr lang="pl-PL" sz="4800" b="1" dirty="0" smtClean="0">
              <a:ln w="38100">
                <a:solidFill>
                  <a:srgbClr val="48773E"/>
                </a:solidFill>
              </a:ln>
              <a:solidFill>
                <a:srgbClr val="48773E"/>
              </a:solidFill>
            </a:endParaRPr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endParaRPr lang="pl-PL" b="1" dirty="0" smtClean="0">
              <a:solidFill>
                <a:srgbClr val="1C6FA8"/>
              </a:solidFill>
            </a:endParaRPr>
          </a:p>
          <a:p>
            <a:pPr marL="0" indent="0" algn="ctr">
              <a:buNone/>
            </a:pPr>
            <a:endParaRPr lang="pl-PL" b="1" dirty="0" smtClean="0">
              <a:solidFill>
                <a:srgbClr val="1C6FA8"/>
              </a:solidFill>
            </a:endParaRPr>
          </a:p>
          <a:p>
            <a:pPr marL="1081088" indent="0">
              <a:buNone/>
            </a:pPr>
            <a:r>
              <a:rPr lang="pl-PL" sz="2600" b="1" dirty="0" smtClean="0">
                <a:solidFill>
                  <a:srgbClr val="1C6FA8"/>
                </a:solidFill>
                <a:hlinkClick r:id="rId2"/>
              </a:rPr>
              <a:t>www.facebook.com/UnicPoland</a:t>
            </a:r>
            <a:endParaRPr lang="pl-PL" sz="2600" b="1" dirty="0" smtClean="0">
              <a:solidFill>
                <a:srgbClr val="1C6FA8"/>
              </a:solidFill>
            </a:endParaRPr>
          </a:p>
          <a:p>
            <a:pPr marL="1081088" indent="0">
              <a:buNone/>
            </a:pPr>
            <a:r>
              <a:rPr lang="pl-PL" sz="2600" b="1" dirty="0" smtClean="0">
                <a:solidFill>
                  <a:srgbClr val="1C6FA8"/>
                </a:solidFill>
                <a:hlinkClick r:id="rId3"/>
              </a:rPr>
              <a:t>www.twitter.com/UNICWarsaw</a:t>
            </a:r>
            <a:endParaRPr lang="pl-PL" sz="2600" b="1" dirty="0" smtClean="0">
              <a:solidFill>
                <a:srgbClr val="1C6FA8"/>
              </a:solidFill>
            </a:endParaRPr>
          </a:p>
          <a:p>
            <a:pPr marL="1081088" indent="0">
              <a:buNone/>
            </a:pPr>
            <a:r>
              <a:rPr lang="pl-PL" sz="2600" b="1" dirty="0" smtClean="0">
                <a:solidFill>
                  <a:srgbClr val="1C6FA8"/>
                </a:solidFill>
                <a:hlinkClick r:id="rId4"/>
              </a:rPr>
              <a:t>www.unic.un.org.pl</a:t>
            </a:r>
            <a:endParaRPr lang="pl-PL" sz="2600" b="1" dirty="0" smtClean="0">
              <a:solidFill>
                <a:srgbClr val="1C6FA8"/>
              </a:solidFill>
            </a:endParaRPr>
          </a:p>
          <a:p>
            <a:pPr marL="1081088" indent="0">
              <a:buNone/>
            </a:pPr>
            <a:r>
              <a:rPr lang="pl-PL" sz="2600" b="1" dirty="0" smtClean="0">
                <a:solidFill>
                  <a:srgbClr val="1C6FA8"/>
                </a:solidFill>
                <a:hlinkClick r:id="rId5"/>
              </a:rPr>
              <a:t>www.un.org.pl</a:t>
            </a:r>
            <a:endParaRPr lang="pl-PL" sz="2600" b="1" dirty="0" smtClean="0">
              <a:solidFill>
                <a:srgbClr val="1C6FA8"/>
              </a:solidFill>
            </a:endParaRPr>
          </a:p>
          <a:p>
            <a:pPr marL="1081088" indent="0" algn="ctr">
              <a:buNone/>
            </a:pPr>
            <a:r>
              <a:rPr lang="pl-PL" sz="2600" b="1" dirty="0" smtClean="0">
                <a:solidFill>
                  <a:schemeClr val="bg1"/>
                </a:solidFill>
              </a:rPr>
              <a:t>Luty 2017 r.</a:t>
            </a:r>
          </a:p>
          <a:p>
            <a:pPr marL="1081088" indent="0">
              <a:buNone/>
            </a:pPr>
            <a:endParaRPr lang="pl-PL" sz="2600" b="1" dirty="0">
              <a:solidFill>
                <a:srgbClr val="1C6FA8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395" y="4322118"/>
            <a:ext cx="1814489" cy="196292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219178" y="5999320"/>
            <a:ext cx="175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48773E"/>
                </a:solidFill>
              </a:rPr>
              <a:t>Luty 2017 r.</a:t>
            </a:r>
          </a:p>
          <a:p>
            <a:pPr algn="ctr"/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2821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42" y="199432"/>
            <a:ext cx="10355317" cy="6459136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3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94" y="2195559"/>
            <a:ext cx="3947579" cy="3947579"/>
          </a:xfrm>
          <a:prstGeom prst="rect">
            <a:avLst/>
          </a:prstGeom>
          <a:ln w="19050">
            <a:solidFill>
              <a:srgbClr val="48773E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595818" y="2665263"/>
            <a:ext cx="69219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b="1" dirty="0" smtClean="0"/>
              <a:t>Ludzie</a:t>
            </a:r>
            <a:r>
              <a:rPr lang="pl-PL" sz="2200" dirty="0"/>
              <a:t> </a:t>
            </a:r>
            <a:r>
              <a:rPr lang="pl-PL" sz="2200" dirty="0" smtClean="0"/>
              <a:t>- </a:t>
            </a:r>
            <a:r>
              <a:rPr lang="pl-PL" sz="2200" dirty="0"/>
              <a:t>jesteśmy zdeterminowani do wyeliminowania ubóstwa i </a:t>
            </a:r>
            <a:r>
              <a:rPr lang="pl-PL" sz="2200" dirty="0" smtClean="0"/>
              <a:t>głodu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b="1" dirty="0"/>
              <a:t>Nasza </a:t>
            </a:r>
            <a:r>
              <a:rPr lang="pl-PL" sz="2200" b="1" dirty="0" smtClean="0"/>
              <a:t>planeta</a:t>
            </a:r>
            <a:r>
              <a:rPr lang="pl-PL" sz="2200" dirty="0"/>
              <a:t> </a:t>
            </a:r>
            <a:r>
              <a:rPr lang="pl-PL" sz="2200" dirty="0" smtClean="0"/>
              <a:t>- chcemy </a:t>
            </a:r>
            <a:r>
              <a:rPr lang="pl-PL" sz="2200" dirty="0"/>
              <a:t>chronić Ziemię przed pogarszającym się stanem </a:t>
            </a:r>
            <a:r>
              <a:rPr lang="pl-PL" sz="2200" dirty="0" smtClean="0"/>
              <a:t>środowiska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b="1" dirty="0" smtClean="0"/>
              <a:t>Dobrobyt</a:t>
            </a:r>
            <a:r>
              <a:rPr lang="pl-PL" sz="2200" dirty="0" smtClean="0"/>
              <a:t> - </a:t>
            </a:r>
            <a:r>
              <a:rPr lang="pl-PL" sz="2200" dirty="0"/>
              <a:t>chcemy zapewnić wszystkim ludziom godne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i </a:t>
            </a:r>
            <a:r>
              <a:rPr lang="pl-PL" sz="2200" dirty="0"/>
              <a:t>satysfakcjonujące życie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b="1" dirty="0"/>
              <a:t>Pokój na </a:t>
            </a:r>
            <a:r>
              <a:rPr lang="pl-PL" sz="2200" b="1" dirty="0" smtClean="0"/>
              <a:t>świecie</a:t>
            </a:r>
            <a:r>
              <a:rPr lang="pl-PL" sz="2200" dirty="0" smtClean="0"/>
              <a:t> - </a:t>
            </a:r>
            <a:r>
              <a:rPr lang="pl-PL" sz="2200" dirty="0"/>
              <a:t>budujemy pokojowe, jak i </a:t>
            </a:r>
            <a:r>
              <a:rPr lang="pl-PL" sz="2200" dirty="0" err="1"/>
              <a:t>inkluzywne</a:t>
            </a:r>
            <a:r>
              <a:rPr lang="pl-PL" sz="2200" dirty="0"/>
              <a:t> społeczeństwa, wolne od strachu i </a:t>
            </a:r>
            <a:r>
              <a:rPr lang="pl-PL" sz="2200" dirty="0" smtClean="0"/>
              <a:t>przemocy</a:t>
            </a:r>
            <a:endParaRPr lang="pl-PL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b="1" dirty="0" smtClean="0"/>
              <a:t>Partnerstwo</a:t>
            </a:r>
            <a:r>
              <a:rPr lang="pl-PL" sz="2200" dirty="0" smtClean="0"/>
              <a:t> - mobilizujemy </a:t>
            </a:r>
            <a:r>
              <a:rPr lang="pl-PL" sz="2200" dirty="0"/>
              <a:t>środki </a:t>
            </a:r>
            <a:r>
              <a:rPr lang="pl-PL" sz="2200" dirty="0" smtClean="0"/>
              <a:t>potrzebne do </a:t>
            </a:r>
            <a:r>
              <a:rPr lang="pl-PL" sz="2200" dirty="0"/>
              <a:t>wdrożenia </a:t>
            </a:r>
            <a:r>
              <a:rPr lang="pl-PL" sz="2200" dirty="0" smtClean="0"/>
              <a:t>Agendy 2030</a:t>
            </a:r>
            <a:endParaRPr lang="pl-PL" sz="2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75955" y="1139227"/>
            <a:ext cx="904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Rozwój</a:t>
            </a:r>
            <a:r>
              <a:rPr lang="pl-PL" sz="2400" b="1" dirty="0"/>
              <a:t>, który odpowiada obecnym potrzebom ludzi bez ograniczania przyszłym pokoleniom możliwości do zaspokojenia </a:t>
            </a:r>
            <a:r>
              <a:rPr lang="pl-PL" sz="2400" b="1" dirty="0" smtClean="0"/>
              <a:t>swoich </a:t>
            </a:r>
            <a:r>
              <a:rPr lang="pl-PL" sz="2400" b="1" dirty="0"/>
              <a:t>potrzeb. 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Zrównoważony rozwój to</a:t>
            </a:r>
            <a:r>
              <a:rPr lang="pl-PL" dirty="0" smtClean="0"/>
              <a:t>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26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8116" y="535148"/>
            <a:ext cx="9055768" cy="919659"/>
          </a:xfrm>
        </p:spPr>
        <p:txBody>
          <a:bodyPr>
            <a:normAutofit fontScale="90000"/>
          </a:bodyPr>
          <a:lstStyle/>
          <a:p>
            <a:r>
              <a:rPr lang="pl-PL" dirty="0"/>
              <a:t>Agenda na Rzecz Zrównoważonego Rozwoju </a:t>
            </a:r>
            <a:r>
              <a:rPr lang="pl-PL" dirty="0" smtClean="0"/>
              <a:t>2030, Cele </a:t>
            </a:r>
            <a:r>
              <a:rPr lang="pl-PL" dirty="0"/>
              <a:t>Zrównoważonego Rozwoju i 169 zadań to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64577" y="1911389"/>
            <a:ext cx="68825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 smtClean="0"/>
              <a:t>Agenda 2030 to: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 smtClean="0"/>
              <a:t>Wizja rozwoju świata</a:t>
            </a:r>
            <a:endParaRPr lang="pl-PL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 smtClean="0"/>
              <a:t>Plan naprawy świata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 smtClean="0"/>
              <a:t>Plan przekształcenia świata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 smtClean="0"/>
              <a:t>Plan stworzenia świata lepszym z myślą o obecnych</a:t>
            </a:r>
            <a:br>
              <a:rPr lang="pl-PL" sz="2200" dirty="0" smtClean="0"/>
            </a:br>
            <a:r>
              <a:rPr lang="pl-PL" sz="2200" dirty="0" smtClean="0"/>
              <a:t>i przyszłych pokoleniach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200" dirty="0"/>
          </a:p>
          <a:p>
            <a:pPr algn="just"/>
            <a:r>
              <a:rPr lang="pl-PL" sz="2200" dirty="0" smtClean="0"/>
              <a:t>Każdy ma swoją rolę do spełnienia: państwa, sektor prywatny, naukowcy, organizacje pozarządowe, zwykli ludzie. </a:t>
            </a:r>
            <a:endParaRPr lang="pl-PL" sz="2200" dirty="0"/>
          </a:p>
          <a:p>
            <a:pPr algn="just"/>
            <a:endParaRPr lang="pl-PL" sz="2200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301" y="1911389"/>
            <a:ext cx="3608492" cy="4686705"/>
          </a:xfrm>
          <a:prstGeom prst="rect">
            <a:avLst/>
          </a:prstGeom>
          <a:ln w="19050">
            <a:solidFill>
              <a:srgbClr val="48773E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5183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Czysta woda i warunki sanitarne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925882" y="2129877"/>
            <a:ext cx="6477000" cy="40643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l-PL" sz="500" dirty="0" smtClean="0"/>
          </a:p>
          <a:p>
            <a:pPr marL="0" indent="0" algn="just">
              <a:buNone/>
            </a:pPr>
            <a:r>
              <a:rPr lang="pl-PL" sz="2200" dirty="0" smtClean="0"/>
              <a:t>Na </a:t>
            </a:r>
            <a:r>
              <a:rPr lang="pl-PL" sz="2200" dirty="0"/>
              <a:t>naszej planecie mamy wystarczającą ilość wody, by każdy człowiek na świecie miał dostęp do czystej wody</a:t>
            </a:r>
            <a:r>
              <a:rPr lang="pl-PL" sz="2200" dirty="0" smtClean="0"/>
              <a:t>.</a:t>
            </a:r>
          </a:p>
          <a:p>
            <a:pPr marL="0" indent="0" algn="just">
              <a:buNone/>
            </a:pPr>
            <a:endParaRPr lang="pl-PL" sz="500" dirty="0"/>
          </a:p>
          <a:p>
            <a:pPr marL="0" indent="0" algn="just">
              <a:buNone/>
            </a:pPr>
            <a:r>
              <a:rPr lang="pl-PL" sz="2200" dirty="0" smtClean="0"/>
              <a:t>Do </a:t>
            </a:r>
            <a:r>
              <a:rPr lang="pl-PL" sz="2200" dirty="0"/>
              <a:t>roku 2050 co czwarta osoba na świecie może żyć w kraju, w którym odczuwany będzie chroniczny niedobór czystej wody lub występować będą powtarzające się cykle jej niedoboru</a:t>
            </a:r>
            <a:r>
              <a:rPr lang="pl-PL" sz="2200" dirty="0" smtClean="0"/>
              <a:t>.</a:t>
            </a:r>
          </a:p>
          <a:p>
            <a:pPr marL="0" indent="0" algn="just">
              <a:buNone/>
            </a:pPr>
            <a:endParaRPr lang="pl-PL" sz="500" dirty="0"/>
          </a:p>
          <a:p>
            <a:pPr marL="0" indent="0" algn="just">
              <a:buNone/>
            </a:pPr>
            <a:r>
              <a:rPr lang="pl-PL" sz="2200" dirty="0" smtClean="0"/>
              <a:t>Ponad </a:t>
            </a:r>
            <a:r>
              <a:rPr lang="pl-PL" sz="2200" dirty="0"/>
              <a:t>80% nieoczyszczonych ścieków powstałych w wyniku działalności człowieka ma ujście do rzek lub morza.</a:t>
            </a:r>
          </a:p>
          <a:p>
            <a:pPr algn="just"/>
            <a:endParaRPr lang="pl-PL" sz="2400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881" y="2285700"/>
            <a:ext cx="3602438" cy="3602438"/>
          </a:xfrm>
        </p:spPr>
      </p:pic>
      <p:sp>
        <p:nvSpPr>
          <p:cNvPr id="4" name="pole tekstowe 3"/>
          <p:cNvSpPr txBox="1"/>
          <p:nvPr/>
        </p:nvSpPr>
        <p:spPr>
          <a:xfrm>
            <a:off x="1298957" y="1025045"/>
            <a:ext cx="959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Zapewnić wszystkim ludziom dostęp do wody i warunków sanitarnych</a:t>
            </a:r>
          </a:p>
        </p:txBody>
      </p:sp>
    </p:spTree>
    <p:extLst>
      <p:ext uri="{BB962C8B-B14F-4D97-AF65-F5344CB8AC3E}">
        <p14:creationId xmlns:p14="http://schemas.microsoft.com/office/powerpoint/2010/main" val="35315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Czysta woda i warunki sanitarne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263048" y="1676400"/>
            <a:ext cx="7402882" cy="48660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100" dirty="0"/>
              <a:t>Wybrane </a:t>
            </a:r>
            <a:r>
              <a:rPr lang="pl-PL" sz="2100" dirty="0" smtClean="0"/>
              <a:t>zadania</a:t>
            </a:r>
          </a:p>
          <a:p>
            <a:pPr marL="0" indent="0" algn="just">
              <a:buNone/>
            </a:pPr>
            <a:r>
              <a:rPr lang="pl-PL" sz="2100" dirty="0" smtClean="0"/>
              <a:t>Do 2030 roku:</a:t>
            </a:r>
          </a:p>
          <a:p>
            <a:pPr algn="just"/>
            <a:r>
              <a:rPr lang="pl-PL" sz="2100" dirty="0"/>
              <a:t>Z</a:t>
            </a:r>
            <a:r>
              <a:rPr lang="pl-PL" sz="2100" dirty="0" smtClean="0"/>
              <a:t>apewnić powszechny </a:t>
            </a:r>
            <a:r>
              <a:rPr lang="pl-PL" sz="2100" dirty="0"/>
              <a:t>i </a:t>
            </a:r>
            <a:r>
              <a:rPr lang="pl-PL" sz="2100" dirty="0" smtClean="0"/>
              <a:t>sprawiedliwy  dostęp </a:t>
            </a:r>
            <a:r>
              <a:rPr lang="pl-PL" sz="2100" dirty="0"/>
              <a:t>do bezpiecznej wody pitnej po przystępnej </a:t>
            </a:r>
            <a:r>
              <a:rPr lang="pl-PL" sz="2100" dirty="0" smtClean="0"/>
              <a:t>cenie.</a:t>
            </a:r>
          </a:p>
          <a:p>
            <a:pPr algn="just"/>
            <a:r>
              <a:rPr lang="pl-PL" sz="2100" dirty="0"/>
              <a:t>Z</a:t>
            </a:r>
            <a:r>
              <a:rPr lang="pl-PL" sz="2100" dirty="0" smtClean="0"/>
              <a:t>apewnić </a:t>
            </a:r>
            <a:r>
              <a:rPr lang="pl-PL" sz="2100" dirty="0"/>
              <a:t>dostęp do </a:t>
            </a:r>
            <a:r>
              <a:rPr lang="pl-PL" sz="2100" dirty="0" smtClean="0"/>
              <a:t>odpowiednich i </a:t>
            </a:r>
            <a:r>
              <a:rPr lang="pl-PL" sz="2100" dirty="0"/>
              <a:t>godziwych warunków sanitarnych i </a:t>
            </a:r>
            <a:r>
              <a:rPr lang="pl-PL" sz="2100" dirty="0" smtClean="0"/>
              <a:t>higienicznych dla </a:t>
            </a:r>
            <a:r>
              <a:rPr lang="pl-PL" sz="2100" dirty="0"/>
              <a:t>wszystkich </a:t>
            </a:r>
            <a:r>
              <a:rPr lang="pl-PL" sz="2100" dirty="0" smtClean="0"/>
              <a:t>ludzi.</a:t>
            </a:r>
          </a:p>
          <a:p>
            <a:pPr algn="just"/>
            <a:r>
              <a:rPr lang="pl-PL" sz="2100" dirty="0"/>
              <a:t>P</a:t>
            </a:r>
            <a:r>
              <a:rPr lang="pl-PL" sz="2100" dirty="0" smtClean="0"/>
              <a:t>oprawić </a:t>
            </a:r>
            <a:r>
              <a:rPr lang="pl-PL" sz="2100" dirty="0"/>
              <a:t>jakość wody poprzez redukcję zanieczyszczeń, likwidowanie wysypisk śmieci, ograniczenie stosowania </a:t>
            </a:r>
            <a:r>
              <a:rPr lang="pl-PL" sz="2100" spc="-50" dirty="0"/>
              <a:t>szkodliwych substancji chemicznych i innych szkodliwych </a:t>
            </a:r>
            <a:r>
              <a:rPr lang="pl-PL" sz="2100" spc="-50" dirty="0" smtClean="0"/>
              <a:t>materiałów.</a:t>
            </a:r>
          </a:p>
          <a:p>
            <a:pPr algn="just"/>
            <a:r>
              <a:rPr lang="pl-PL" sz="2100" dirty="0"/>
              <a:t>Z</a:t>
            </a:r>
            <a:r>
              <a:rPr lang="pl-PL" sz="2100" dirty="0" smtClean="0"/>
              <a:t>mniejszyć </a:t>
            </a:r>
            <a:r>
              <a:rPr lang="pl-PL" sz="2100" dirty="0"/>
              <a:t>o połowę ilość </a:t>
            </a:r>
            <a:r>
              <a:rPr lang="pl-PL" sz="2100" dirty="0" smtClean="0"/>
              <a:t>nieoczyszczonych ścieków </a:t>
            </a:r>
            <a:r>
              <a:rPr lang="pl-PL" sz="2100" dirty="0"/>
              <a:t>oraz znacząco </a:t>
            </a:r>
            <a:r>
              <a:rPr lang="pl-PL" sz="2100" dirty="0" smtClean="0"/>
              <a:t>podnieść poziom </a:t>
            </a:r>
            <a:r>
              <a:rPr lang="pl-PL" sz="2100" dirty="0"/>
              <a:t>recyklingu i bezpiecznego </a:t>
            </a:r>
            <a:r>
              <a:rPr lang="pl-PL" sz="2100" dirty="0" smtClean="0"/>
              <a:t>ponownego użytkowania </a:t>
            </a:r>
            <a:r>
              <a:rPr lang="pl-PL" sz="2100" dirty="0"/>
              <a:t>materiałów w skali globalnej.</a:t>
            </a:r>
          </a:p>
          <a:p>
            <a:pPr marL="0" indent="0" algn="just">
              <a:buNone/>
            </a:pPr>
            <a:r>
              <a:rPr lang="pl-PL" sz="2100" dirty="0" smtClean="0"/>
              <a:t>Do </a:t>
            </a:r>
            <a:r>
              <a:rPr lang="pl-PL" sz="2100" dirty="0"/>
              <a:t>2020 roku zapewnić ochronę i odnowić ekosystemy zależne od </a:t>
            </a:r>
            <a:r>
              <a:rPr lang="pl-PL" sz="2100" spc="-160" dirty="0"/>
              <a:t>wody, w tym tereny górskie, lasy, tereny podmokłe, rzeki, </a:t>
            </a:r>
            <a:r>
              <a:rPr lang="pl-PL" sz="2100" spc="-160" dirty="0" smtClean="0"/>
              <a:t>jeziora i </a:t>
            </a:r>
            <a:r>
              <a:rPr lang="pl-PL" sz="2100" spc="-160" dirty="0"/>
              <a:t>wody podziemne</a:t>
            </a:r>
            <a:r>
              <a:rPr lang="pl-PL" sz="2100" spc="-160" dirty="0" smtClean="0"/>
              <a:t>.</a:t>
            </a:r>
            <a:endParaRPr lang="pl-PL" sz="2100" spc="-160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08" y="2285700"/>
            <a:ext cx="3600384" cy="3602438"/>
          </a:xfrm>
        </p:spPr>
      </p:pic>
      <p:sp>
        <p:nvSpPr>
          <p:cNvPr id="4" name="pole tekstowe 3"/>
          <p:cNvSpPr txBox="1"/>
          <p:nvPr/>
        </p:nvSpPr>
        <p:spPr>
          <a:xfrm>
            <a:off x="1298957" y="1025045"/>
            <a:ext cx="959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Zapewnić wszystkim ludziom dostęp do wody i warunków sanitarnych</a:t>
            </a:r>
          </a:p>
        </p:txBody>
      </p:sp>
    </p:spTree>
    <p:extLst>
      <p:ext uri="{BB962C8B-B14F-4D97-AF65-F5344CB8AC3E}">
        <p14:creationId xmlns:p14="http://schemas.microsoft.com/office/powerpoint/2010/main" val="361670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Czysta i dostępna energia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838200" y="1789134"/>
            <a:ext cx="6731000" cy="4866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Energia jest konieczna do wykonywania </a:t>
            </a:r>
            <a:r>
              <a:rPr lang="pl-PL" sz="2200" dirty="0" smtClean="0"/>
              <a:t>pracy, zapewnienia </a:t>
            </a:r>
            <a:r>
              <a:rPr lang="pl-PL" sz="2200" dirty="0"/>
              <a:t>bezpieczeństwa, walki ze </a:t>
            </a:r>
            <a:r>
              <a:rPr lang="pl-PL" sz="2200" dirty="0" smtClean="0"/>
              <a:t>zmianami klimatycznymi</a:t>
            </a:r>
            <a:r>
              <a:rPr lang="pl-PL" sz="2200" dirty="0"/>
              <a:t>, produkcji żywności czy </a:t>
            </a:r>
            <a:r>
              <a:rPr lang="pl-PL" sz="2200" dirty="0" smtClean="0"/>
              <a:t>wysiłków zwiększających </a:t>
            </a:r>
            <a:r>
              <a:rPr lang="pl-PL" sz="2200" dirty="0"/>
              <a:t>krajowe dochody</a:t>
            </a:r>
            <a:r>
              <a:rPr lang="pl-PL" sz="2200" dirty="0" smtClean="0"/>
              <a:t>.</a:t>
            </a:r>
            <a:endParaRPr lang="pl-PL" sz="500" dirty="0" smtClean="0"/>
          </a:p>
          <a:p>
            <a:pPr marL="0" indent="0" algn="just">
              <a:buNone/>
            </a:pPr>
            <a:endParaRPr lang="pl-PL" sz="500" dirty="0"/>
          </a:p>
          <a:p>
            <a:pPr marL="0" indent="0" algn="just">
              <a:buNone/>
            </a:pPr>
            <a:r>
              <a:rPr lang="pl-PL" sz="2200" dirty="0" smtClean="0"/>
              <a:t>3 </a:t>
            </a:r>
            <a:r>
              <a:rPr lang="pl-PL" sz="2200" dirty="0"/>
              <a:t>miliardy ludzi jest zależne od węgla, </a:t>
            </a:r>
            <a:r>
              <a:rPr lang="pl-PL" sz="2200" dirty="0" smtClean="0"/>
              <a:t>drewna i </a:t>
            </a:r>
            <a:r>
              <a:rPr lang="pl-PL" sz="2200" dirty="0"/>
              <a:t>węgla drzewnego oraz odpadów pochodzenia zwierzęcego, </a:t>
            </a:r>
            <a:r>
              <a:rPr lang="pl-PL" sz="2200" dirty="0" smtClean="0"/>
              <a:t>które wykorzystywane </a:t>
            </a:r>
            <a:r>
              <a:rPr lang="pl-PL" sz="2200" dirty="0"/>
              <a:t>są do gotowania i ogrzewania.  </a:t>
            </a:r>
            <a:endParaRPr lang="pl-PL" sz="500" dirty="0" smtClean="0"/>
          </a:p>
          <a:p>
            <a:pPr marL="0" indent="0" algn="just">
              <a:buNone/>
            </a:pPr>
            <a:endParaRPr lang="pl-PL" sz="500" dirty="0"/>
          </a:p>
          <a:p>
            <a:pPr marL="0" indent="0" algn="just">
              <a:buNone/>
            </a:pPr>
            <a:r>
              <a:rPr lang="pl-PL" sz="2200" dirty="0" smtClean="0"/>
              <a:t>Energia </a:t>
            </a:r>
            <a:r>
              <a:rPr lang="pl-PL" sz="2200" dirty="0"/>
              <a:t>jest główną przyczyną zmian </a:t>
            </a:r>
            <a:r>
              <a:rPr lang="pl-PL" sz="2200" dirty="0" smtClean="0"/>
              <a:t>klimatycznych, stanowiąc </a:t>
            </a:r>
            <a:r>
              <a:rPr lang="pl-PL" sz="2200" dirty="0"/>
              <a:t>około 60% światowej emisji gazów cieplarnianych</a:t>
            </a:r>
            <a:r>
              <a:rPr lang="pl-PL" sz="2200" dirty="0" smtClean="0"/>
              <a:t>.</a:t>
            </a:r>
            <a:endParaRPr lang="pl-PL" sz="500" dirty="0" smtClean="0"/>
          </a:p>
          <a:p>
            <a:pPr marL="0" indent="0" algn="just">
              <a:buNone/>
            </a:pPr>
            <a:endParaRPr lang="pl-PL" sz="500" dirty="0"/>
          </a:p>
          <a:p>
            <a:pPr marL="0" indent="0" algn="just">
              <a:buNone/>
            </a:pPr>
            <a:r>
              <a:rPr lang="pl-PL" sz="2200" dirty="0" smtClean="0"/>
              <a:t>Ograniczenie </a:t>
            </a:r>
            <a:r>
              <a:rPr lang="pl-PL" sz="2200" dirty="0"/>
              <a:t>węgla w produkcji energii jest kluczowym celem długoterminowym polityki klimatycznej.</a:t>
            </a: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881" y="2285700"/>
            <a:ext cx="3602438" cy="3602438"/>
          </a:xfrm>
        </p:spPr>
      </p:pic>
      <p:sp>
        <p:nvSpPr>
          <p:cNvPr id="10" name="pole tekstowe 9"/>
          <p:cNvSpPr txBox="1"/>
          <p:nvPr/>
        </p:nvSpPr>
        <p:spPr>
          <a:xfrm>
            <a:off x="0" y="102504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spc="-70" dirty="0"/>
              <a:t>Zapewnić wszystkim dostęp do stabilnej, zrównoważonej i nowoczesnej energii po przystępnej cenie</a:t>
            </a:r>
            <a:endParaRPr lang="pl-PL" sz="2400" spc="-70" dirty="0"/>
          </a:p>
        </p:txBody>
      </p:sp>
    </p:spTree>
    <p:extLst>
      <p:ext uri="{BB962C8B-B14F-4D97-AF65-F5344CB8AC3E}">
        <p14:creationId xmlns:p14="http://schemas.microsoft.com/office/powerpoint/2010/main" val="18661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Czysta i dostępna energia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6731000" cy="4866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200" dirty="0" smtClean="0"/>
          </a:p>
          <a:p>
            <a:pPr marL="0" indent="0" algn="just">
              <a:buNone/>
            </a:pPr>
            <a:r>
              <a:rPr lang="pl-PL" sz="2200" dirty="0" smtClean="0"/>
              <a:t>Wybrane zadania</a:t>
            </a:r>
          </a:p>
          <a:p>
            <a:pPr marL="0" indent="0" algn="just">
              <a:buNone/>
            </a:pPr>
            <a:r>
              <a:rPr lang="pl-PL" sz="2200" dirty="0" smtClean="0"/>
              <a:t>Do 2030 roku:</a:t>
            </a:r>
            <a:endParaRPr lang="pl-PL" sz="500" dirty="0" smtClean="0"/>
          </a:p>
          <a:p>
            <a:pPr marL="0" indent="0" algn="just">
              <a:buNone/>
            </a:pPr>
            <a:endParaRPr lang="pl-PL" sz="500" dirty="0" smtClean="0"/>
          </a:p>
          <a:p>
            <a:pPr algn="just"/>
            <a:r>
              <a:rPr lang="pl-PL" sz="2200" dirty="0" smtClean="0"/>
              <a:t>Zapewnić </a:t>
            </a:r>
            <a:r>
              <a:rPr lang="pl-PL" sz="2200" dirty="0"/>
              <a:t>powszechny dostęp do przystępnych cenowo, </a:t>
            </a:r>
            <a:r>
              <a:rPr lang="pl-PL" sz="2200" dirty="0" smtClean="0"/>
              <a:t>niezawodnych i </a:t>
            </a:r>
            <a:r>
              <a:rPr lang="pl-PL" sz="2200" dirty="0"/>
              <a:t>nowoczesnych usług energetycznych. </a:t>
            </a:r>
            <a:endParaRPr lang="pl-PL" sz="2200" dirty="0" smtClean="0"/>
          </a:p>
          <a:p>
            <a:pPr algn="just"/>
            <a:endParaRPr lang="pl-PL" sz="500" dirty="0"/>
          </a:p>
          <a:p>
            <a:pPr algn="just"/>
            <a:r>
              <a:rPr lang="pl-PL" sz="2200" dirty="0" smtClean="0"/>
              <a:t>Znacząco </a:t>
            </a:r>
            <a:r>
              <a:rPr lang="pl-PL" sz="2200" dirty="0"/>
              <a:t>zwiększyć udział odnawialnych źródeł energii w globalnym </a:t>
            </a:r>
            <a:r>
              <a:rPr lang="pl-PL" sz="2200" dirty="0" err="1"/>
              <a:t>miksie</a:t>
            </a:r>
            <a:r>
              <a:rPr lang="pl-PL" sz="2200" dirty="0"/>
              <a:t> energetycznym</a:t>
            </a:r>
            <a:r>
              <a:rPr lang="pl-PL" sz="2200" dirty="0" smtClean="0"/>
              <a:t>.</a:t>
            </a:r>
          </a:p>
          <a:p>
            <a:pPr algn="just"/>
            <a:endParaRPr lang="pl-PL" sz="500" dirty="0"/>
          </a:p>
          <a:p>
            <a:pPr algn="just"/>
            <a:r>
              <a:rPr lang="pl-PL" sz="2200" dirty="0" smtClean="0"/>
              <a:t>Podwoić </a:t>
            </a:r>
            <a:r>
              <a:rPr lang="pl-PL" sz="2200" dirty="0"/>
              <a:t>wskaźnik wzrostu globalnej efektywności zużycia energii.</a:t>
            </a: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08" y="2285700"/>
            <a:ext cx="3600384" cy="3602438"/>
          </a:xfrm>
        </p:spPr>
      </p:pic>
      <p:sp>
        <p:nvSpPr>
          <p:cNvPr id="6" name="pole tekstowe 5"/>
          <p:cNvSpPr txBox="1"/>
          <p:nvPr/>
        </p:nvSpPr>
        <p:spPr>
          <a:xfrm>
            <a:off x="0" y="102504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spc="-70" dirty="0"/>
              <a:t>Zapewnić wszystkim dostęp do stabilnej, zrównoważonej i nowoczesnej energii po przystępnej cenie</a:t>
            </a:r>
            <a:endParaRPr lang="pl-PL" sz="2400" spc="-70" dirty="0"/>
          </a:p>
        </p:txBody>
      </p:sp>
    </p:spTree>
    <p:extLst>
      <p:ext uri="{BB962C8B-B14F-4D97-AF65-F5344CB8AC3E}">
        <p14:creationId xmlns:p14="http://schemas.microsoft.com/office/powerpoint/2010/main" val="25253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iestandardowy 2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903</Words>
  <Application>Microsoft Office PowerPoint</Application>
  <PresentationFormat>Widescreen</PresentationFormat>
  <Paragraphs>149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Motyw pakietu Office</vt:lpstr>
      <vt:lpstr>Cele Zrównoważonego Rozwoju na rzecz środowiska</vt:lpstr>
      <vt:lpstr>Szczyt Zrównoważonego Rozwoju  25-27 września 2015 r.</vt:lpstr>
      <vt:lpstr>PowerPoint Presentation</vt:lpstr>
      <vt:lpstr>Zrównoważony rozwój to:</vt:lpstr>
      <vt:lpstr>Agenda na Rzecz Zrównoważonego Rozwoju 2030, Cele Zrównoważonego Rozwoju i 169 zadań to:</vt:lpstr>
      <vt:lpstr>Czysta woda i warunki sanitarne</vt:lpstr>
      <vt:lpstr>Czysta woda i warunki sanitarne</vt:lpstr>
      <vt:lpstr>Czysta i dostępna energia</vt:lpstr>
      <vt:lpstr>Czysta i dostępna energia</vt:lpstr>
      <vt:lpstr>Działania w dziedzinie klimatu</vt:lpstr>
      <vt:lpstr>Działania w dziedzinie klimatu</vt:lpstr>
      <vt:lpstr>Działania w dziedzinie klimatu</vt:lpstr>
      <vt:lpstr>Życie pod wodą</vt:lpstr>
      <vt:lpstr>Życie pod wodą</vt:lpstr>
      <vt:lpstr>Życie na lądzie</vt:lpstr>
      <vt:lpstr>Życie na lądzie</vt:lpstr>
      <vt:lpstr>Partnerstwa na rzecz Celów</vt:lpstr>
      <vt:lpstr>Partnerstwa na rzecz Celów</vt:lpstr>
      <vt:lpstr>Inicjatywy Ośrodka Informacji ONZ Bez pokoju nie ma rozwoju. </vt:lpstr>
      <vt:lpstr>Platforma Celów Zrównoważonego Rozwoju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Student 2016</dc:creator>
  <cp:lastModifiedBy>Mariola Ratscha</cp:lastModifiedBy>
  <cp:revision>131</cp:revision>
  <dcterms:created xsi:type="dcterms:W3CDTF">2017-02-16T13:51:53Z</dcterms:created>
  <dcterms:modified xsi:type="dcterms:W3CDTF">2017-03-01T16:15:22Z</dcterms:modified>
</cp:coreProperties>
</file>